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36"/>
  </p:notesMasterIdLst>
  <p:sldIdLst>
    <p:sldId id="256" r:id="rId3"/>
    <p:sldId id="300" r:id="rId4"/>
    <p:sldId id="302" r:id="rId5"/>
    <p:sldId id="303" r:id="rId6"/>
    <p:sldId id="304" r:id="rId7"/>
    <p:sldId id="305" r:id="rId8"/>
    <p:sldId id="299" r:id="rId9"/>
    <p:sldId id="260" r:id="rId10"/>
    <p:sldId id="261" r:id="rId11"/>
    <p:sldId id="262" r:id="rId12"/>
    <p:sldId id="263" r:id="rId13"/>
    <p:sldId id="26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266" r:id="rId29"/>
    <p:sldId id="267" r:id="rId30"/>
    <p:sldId id="268" r:id="rId31"/>
    <p:sldId id="320" r:id="rId32"/>
    <p:sldId id="269" r:id="rId33"/>
    <p:sldId id="270" r:id="rId34"/>
    <p:sldId id="27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821598139002421E-2"/>
          <c:y val="0.30730854219385545"/>
          <c:w val="0.95543640029468768"/>
          <c:h val="0.591374340938583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Анализ!$I$8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737303730551052E-3"/>
                  <c:y val="-3.1062241742077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EC4-425D-8FF7-826E461FB975}"/>
                </c:ext>
              </c:extLst>
            </c:dLbl>
            <c:dLbl>
              <c:idx val="1"/>
              <c:layout>
                <c:manualLayout>
                  <c:x val="0"/>
                  <c:y val="-3.7904121835840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EC4-425D-8FF7-826E461FB975}"/>
                </c:ext>
              </c:extLst>
            </c:dLbl>
            <c:dLbl>
              <c:idx val="2"/>
              <c:layout>
                <c:manualLayout>
                  <c:x val="-7.4076093513809857E-17"/>
                  <c:y val="-4.5444586231308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EC4-425D-8FF7-826E461FB975}"/>
                </c:ext>
              </c:extLst>
            </c:dLbl>
            <c:dLbl>
              <c:idx val="3"/>
              <c:layout>
                <c:manualLayout>
                  <c:x val="0"/>
                  <c:y val="-3.8453111426492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EC4-425D-8FF7-826E461FB97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t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Анализ!$H$9:$H$12</c:f>
              <c:strCache>
                <c:ptCount val="4"/>
                <c:pt idx="0">
                  <c:v>Количество пожаров, ед.</c:v>
                </c:pt>
                <c:pt idx="1">
                  <c:v>Погибло, чел.</c:v>
                </c:pt>
                <c:pt idx="2">
                  <c:v>Погибло детей</c:v>
                </c:pt>
                <c:pt idx="3">
                  <c:v>Травмировано, чел.</c:v>
                </c:pt>
              </c:strCache>
            </c:strRef>
          </c:cat>
          <c:val>
            <c:numRef>
              <c:f>Анализ!$I$9:$I$12</c:f>
              <c:numCache>
                <c:formatCode>0</c:formatCode>
                <c:ptCount val="4"/>
                <c:pt idx="0">
                  <c:v>7823</c:v>
                </c:pt>
                <c:pt idx="1">
                  <c:v>187</c:v>
                </c:pt>
                <c:pt idx="2">
                  <c:v>9</c:v>
                </c:pt>
                <c:pt idx="3">
                  <c:v>192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4-7EC4-425D-8FF7-826E461FB975}"/>
            </c:ext>
          </c:extLst>
        </c:ser>
        <c:ser>
          <c:idx val="1"/>
          <c:order val="1"/>
          <c:tx>
            <c:strRef>
              <c:f>Анализ!$J$8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1034739915142187E-3"/>
                  <c:y val="-4.1399990531231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EC4-425D-8FF7-826E461FB975}"/>
                </c:ext>
              </c:extLst>
            </c:dLbl>
            <c:dLbl>
              <c:idx val="1"/>
              <c:layout>
                <c:manualLayout>
                  <c:x val="2.0256181684232921E-3"/>
                  <c:y val="-3.4458292578036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EC4-425D-8FF7-826E461FB975}"/>
                </c:ext>
              </c:extLst>
            </c:dLbl>
            <c:dLbl>
              <c:idx val="2"/>
              <c:layout>
                <c:manualLayout>
                  <c:x val="0"/>
                  <c:y val="-4.5444586231308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EC4-425D-8FF7-826E461FB975}"/>
                </c:ext>
              </c:extLst>
            </c:dLbl>
            <c:dLbl>
              <c:idx val="3"/>
              <c:layout>
                <c:manualLayout>
                  <c:x val="-1.481521870276188E-16"/>
                  <c:y val="-3.4957374024083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EC4-425D-8FF7-826E461FB97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Анализ!$H$9:$H$12</c:f>
              <c:strCache>
                <c:ptCount val="4"/>
                <c:pt idx="0">
                  <c:v>Количество пожаров, ед.</c:v>
                </c:pt>
                <c:pt idx="1">
                  <c:v>Погибло, чел.</c:v>
                </c:pt>
                <c:pt idx="2">
                  <c:v>Погибло детей</c:v>
                </c:pt>
                <c:pt idx="3">
                  <c:v>Травмировано, чел.</c:v>
                </c:pt>
              </c:strCache>
            </c:strRef>
          </c:cat>
          <c:val>
            <c:numRef>
              <c:f>Анализ!$J$9:$J$12</c:f>
              <c:numCache>
                <c:formatCode>0</c:formatCode>
                <c:ptCount val="4"/>
                <c:pt idx="0">
                  <c:v>5042</c:v>
                </c:pt>
                <c:pt idx="1">
                  <c:v>150</c:v>
                </c:pt>
                <c:pt idx="2">
                  <c:v>7</c:v>
                </c:pt>
                <c:pt idx="3">
                  <c:v>154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9-7EC4-425D-8FF7-826E461FB9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gapDepth val="203"/>
        <c:shape val="box"/>
        <c:axId val="161477632"/>
        <c:axId val="139025728"/>
        <c:axId val="0"/>
      </c:bar3DChart>
      <c:catAx>
        <c:axId val="16147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9025728"/>
        <c:crosses val="autoZero"/>
        <c:auto val="1"/>
        <c:lblAlgn val="ctr"/>
        <c:lblOffset val="100"/>
        <c:noMultiLvlLbl val="0"/>
      </c:catAx>
      <c:valAx>
        <c:axId val="139025728"/>
        <c:scaling>
          <c:logBase val="10"/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16147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78091272126347"/>
          <c:y val="7.2064762923524053E-2"/>
          <c:w val="0.17739572709425319"/>
          <c:h val="7.9073805504171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1590E-9E7D-42F0-8211-C92C76F1770E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D041B-CFFC-4806-AABB-DE9AB1AE4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36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D041B-CFFC-4806-AABB-DE9AB1AE4FF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283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C9919C75-A803-436B-B1C9-C18C5B22F8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1665389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12C0E105-2713-430C-B2B1-07FF1C31D2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9661999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BFFFC-3F49-4F64-AF95-9CB133C56A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8427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BD4A6-9E21-4789-9DB0-1AB819833A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0956313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C9FD8CE9-69BE-4566-8053-8C6F511E12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6096738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3CDE7-4BB6-4D1E-B367-B782D72476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6171827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78E93-DACC-4A69-AD68-9DAAC7EDB1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1793014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10716-3934-4E00-96EF-58420330DB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9731209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F65B9-5F08-4DCD-B1AE-AEB38114F3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3915433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A21F2-28EC-46EE-9E16-5A2E83EB2A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4562866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02AF7-8420-45F3-A2D4-3A919C4058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5505470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33820AEC-E494-4C96-ACD6-3D7EC71EB37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46232" cy="12223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Муниципальное бюджетное дошкольное образовательное учреждение «Детский сад № 100 комбинированного вида»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4963" y="2060848"/>
            <a:ext cx="8458200" cy="183532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онструкт проведения непосредственно образовательной деятельности по формированию основ безопасного поведения с использованием технологии формирования основ безопасной</a:t>
            </a:r>
            <a:endParaRPr lang="ru-RU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2873" y="6237312"/>
            <a:ext cx="91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2021 </a:t>
            </a:r>
            <a:r>
              <a:rPr lang="ru-RU" sz="20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г.</a:t>
            </a:r>
            <a:endParaRPr lang="ru-RU" sz="2000" b="1" dirty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0987" y="4797152"/>
            <a:ext cx="37321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Выполнила: </a:t>
            </a:r>
            <a:r>
              <a:rPr lang="ru-RU" sz="2400" b="1" dirty="0" err="1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Гилязова</a:t>
            </a:r>
            <a:r>
              <a:rPr lang="ru-RU" sz="2400" b="1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Н.В.</a:t>
            </a:r>
            <a:endParaRPr lang="ru-RU" sz="2400" b="1" dirty="0" smtClean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39552" y="620688"/>
            <a:ext cx="78488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Принципы дошкольного образования (ФГОС):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построение образовательной деятельности на основе индивидуальных особенностей каждого ребенка, при котором сам          ребенок становится активным в выборе содержания своего образования, становится субъектом образования (далее - индивидуализация дошкольного образования);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содействие и сотрудничество детей и взрослых, признание ребенка полноценным участником (субъектом) образовательных отношений;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поддержка инициативы детей в различных видах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формирование познавательных интересов и познавательных действий ребенка в различных видах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23528" y="333817"/>
            <a:ext cx="802838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Принципы воспитания: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формирование личностного стиля взаимоотношений  со сверстниками  и педагогом;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создание положительного эмоционального подъёма;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воспитание  через  взаимодействие.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Принципы обучения: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принцип предметности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принцип проблематизации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принцип диалогизации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принцип обучения в зоне ближайшего развития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принцип самостоятельности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принцип деятельности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Методы воспитания: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беседа, игра, создание ситуации успеха, поощрение и порицание, ситуация свободного выбора.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Методы обучения: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объяснение, беседа, демонстрация, повторение, использование игр и игровых форм организации    обучения, стимулирование занимательным содержанием, метод взаимной проверки, временная работа в группах, создание ситуации совместных переживаний.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04664"/>
            <a:ext cx="3374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Подготовительный этап</a:t>
            </a:r>
            <a:endParaRPr lang="ru-RU" sz="2400" dirty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 descr="DSCF453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3353" y="866329"/>
            <a:ext cx="2345653" cy="2435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4549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693" y="866330"/>
            <a:ext cx="2283307" cy="2435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350218"/>
              </p:ext>
            </p:extLst>
          </p:nvPr>
        </p:nvGraphicFramePr>
        <p:xfrm>
          <a:off x="179512" y="1124744"/>
          <a:ext cx="4392488" cy="1728192"/>
        </p:xfrm>
        <a:graphic>
          <a:graphicData uri="http://schemas.openxmlformats.org/drawingml/2006/table">
            <a:tbl>
              <a:tblPr/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81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</a:rPr>
                        <a:t>Задача</a:t>
                      </a:r>
                      <a:r>
                        <a:rPr lang="ru-RU" sz="2000" b="1" i="1" dirty="0">
                          <a:latin typeface="Calibri"/>
                          <a:ea typeface="Times New Roman"/>
                        </a:rPr>
                        <a:t>:</a:t>
                      </a:r>
                      <a:r>
                        <a:rPr lang="ru-RU" sz="2000" dirty="0">
                          <a:latin typeface="Calibri"/>
                          <a:ea typeface="Times New Roman"/>
                        </a:rPr>
                        <a:t> собрать внимание детей и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</a:rPr>
                        <a:t>мотивировать детей на предстоящую </a:t>
                      </a:r>
                      <a:r>
                        <a:rPr lang="ru-RU" sz="2000" dirty="0" smtClean="0">
                          <a:latin typeface="Calibri"/>
                          <a:ea typeface="Times New Roman"/>
                        </a:rPr>
                        <a:t>деятельность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856606"/>
              </p:ext>
            </p:extLst>
          </p:nvPr>
        </p:nvGraphicFramePr>
        <p:xfrm>
          <a:off x="251520" y="2564904"/>
          <a:ext cx="4032448" cy="3624064"/>
        </p:xfrm>
        <a:graphic>
          <a:graphicData uri="http://schemas.openxmlformats.org/drawingml/2006/table">
            <a:tbl>
              <a:tblPr/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24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Times New Roman"/>
                          <a:cs typeface="Calibri"/>
                        </a:rPr>
                        <a:t>Планируемый результат: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Calibri"/>
                        </a:rPr>
                        <a:t>Дети </a:t>
                      </a:r>
                      <a:r>
                        <a:rPr lang="ru-RU" sz="2000" dirty="0">
                          <a:latin typeface="Calibri"/>
                          <a:ea typeface="Times New Roman"/>
                          <a:cs typeface="Calibri"/>
                        </a:rPr>
                        <a:t>эмоционально вовлечены.  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Calibri"/>
                        </a:rPr>
                        <a:t>Проявляют готовность к совместной деятельности.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Calibri"/>
                        </a:rPr>
                        <a:t>Проявляют  </a:t>
                      </a:r>
                      <a:r>
                        <a:rPr lang="ru-RU" sz="2000" dirty="0">
                          <a:latin typeface="Calibri"/>
                          <a:ea typeface="Times New Roman"/>
                          <a:cs typeface="Calibri"/>
                        </a:rPr>
                        <a:t>инициативу в общении со сверстниками и взрослым.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Calibri"/>
                        </a:rPr>
                        <a:t>Дети знают правила пожарной безопасности и правила поведения при пожаре в помещении и в </a:t>
                      </a:r>
                      <a:r>
                        <a:rPr lang="ru-RU" sz="2000" dirty="0" smtClean="0">
                          <a:latin typeface="Calibri"/>
                          <a:ea typeface="Times New Roman"/>
                          <a:cs typeface="Calibri"/>
                        </a:rPr>
                        <a:t>лесу.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507636"/>
            <a:ext cx="4464497" cy="3348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80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684213" y="0"/>
            <a:ext cx="74882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Пожарная безопасность в квартире</a:t>
            </a:r>
            <a:br>
              <a:rPr lang="ru-RU" altLang="ru-RU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altLang="ru-RU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323850" y="620713"/>
            <a:ext cx="84248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Правило № 1.</a:t>
            </a:r>
            <a:r>
              <a:rPr lang="ru-RU" altLang="ru-RU" dirty="0">
                <a:latin typeface="Calibri" panose="020F0502020204030204" pitchFamily="34" charset="0"/>
              </a:rPr>
              <a:t> Не балуйся дома со спичками и зажигалками. Это одна из причин пожаров.</a:t>
            </a:r>
          </a:p>
          <a:p>
            <a:pPr algn="just"/>
            <a:r>
              <a:rPr lang="ru-RU" altLang="ru-RU" b="1" dirty="0" smtClean="0">
                <a:latin typeface="Calibri" panose="020F0502020204030204" pitchFamily="34" charset="0"/>
              </a:rPr>
              <a:t>Правило </a:t>
            </a:r>
            <a:r>
              <a:rPr lang="ru-RU" altLang="ru-RU" b="1" dirty="0">
                <a:latin typeface="Calibri" panose="020F0502020204030204" pitchFamily="34" charset="0"/>
              </a:rPr>
              <a:t>№ 2.</a:t>
            </a:r>
            <a:r>
              <a:rPr lang="ru-RU" altLang="ru-RU" dirty="0">
                <a:latin typeface="Calibri" panose="020F0502020204030204" pitchFamily="34" charset="0"/>
              </a:rPr>
              <a:t> Не оставляй без присмотра включенные электроприборы, особенно утюги, обогреватели, телевизор, светильники и др. Уходя из дома, не забудь их выключить.</a:t>
            </a:r>
          </a:p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Правило № 3. </a:t>
            </a:r>
            <a:r>
              <a:rPr lang="ru-RU" altLang="ru-RU" dirty="0">
                <a:latin typeface="Calibri" panose="020F0502020204030204" pitchFamily="34" charset="0"/>
              </a:rPr>
              <a:t>Нельзя пользоваться неисправными</a:t>
            </a:r>
          </a:p>
          <a:p>
            <a:pPr algn="just"/>
            <a:r>
              <a:rPr lang="ru-RU" altLang="ru-RU" dirty="0" smtClean="0">
                <a:latin typeface="Calibri" panose="020F0502020204030204" pitchFamily="34" charset="0"/>
              </a:rPr>
              <a:t>бытовыми </a:t>
            </a:r>
            <a:r>
              <a:rPr lang="ru-RU" altLang="ru-RU" dirty="0">
                <a:latin typeface="Calibri" panose="020F0502020204030204" pitchFamily="34" charset="0"/>
              </a:rPr>
              <a:t>электроприборам.</a:t>
            </a:r>
            <a:endParaRPr lang="ru-RU" alt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348880"/>
            <a:ext cx="446449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3600400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504" y="4422304"/>
            <a:ext cx="4464496" cy="243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42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250825" y="620713"/>
            <a:ext cx="8893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Правило № </a:t>
            </a:r>
            <a:r>
              <a:rPr lang="ru-RU" altLang="ru-RU" b="1" dirty="0" smtClean="0">
                <a:latin typeface="Calibri" panose="020F0502020204030204" pitchFamily="34" charset="0"/>
              </a:rPr>
              <a:t>4.</a:t>
            </a:r>
            <a:r>
              <a:rPr lang="ru-RU" altLang="ru-RU" dirty="0">
                <a:latin typeface="Calibri" panose="020F0502020204030204" pitchFamily="34" charset="0"/>
              </a:rPr>
              <a:t> Не суши белье над плитой. Оно может загореться.</a:t>
            </a:r>
          </a:p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Правило № </a:t>
            </a:r>
            <a:r>
              <a:rPr lang="ru-RU" altLang="ru-RU" b="1" dirty="0" smtClean="0">
                <a:latin typeface="Calibri" panose="020F0502020204030204" pitchFamily="34" charset="0"/>
              </a:rPr>
              <a:t>5.</a:t>
            </a:r>
            <a:r>
              <a:rPr lang="ru-RU" altLang="ru-RU" dirty="0">
                <a:latin typeface="Calibri" panose="020F0502020204030204" pitchFamily="34" charset="0"/>
              </a:rPr>
              <a:t> Не забывай выключить газовую плиту. Если почувствовал запах газа, не зажигай спичек и не включай свет. Срочно проветри квартиру.</a:t>
            </a:r>
            <a:br>
              <a:rPr lang="ru-RU" altLang="ru-RU" dirty="0">
                <a:latin typeface="Calibri" panose="020F0502020204030204" pitchFamily="34" charset="0"/>
              </a:rPr>
            </a:br>
            <a:endParaRPr lang="ru-RU" altLang="ru-RU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88840"/>
            <a:ext cx="3657600" cy="3196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988840"/>
            <a:ext cx="3431016" cy="319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2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79388" y="333375"/>
            <a:ext cx="8532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b="1" dirty="0" smtClean="0">
                <a:latin typeface="Calibri" panose="020F0502020204030204" pitchFamily="34" charset="0"/>
              </a:rPr>
              <a:t>Правило № 6.</a:t>
            </a:r>
            <a:r>
              <a:rPr lang="ru-RU" altLang="ru-RU" dirty="0" smtClean="0">
                <a:latin typeface="Calibri" panose="020F0502020204030204" pitchFamily="34" charset="0"/>
              </a:rPr>
              <a:t> Ни </a:t>
            </a:r>
            <a:r>
              <a:rPr lang="ru-RU" altLang="ru-RU" dirty="0">
                <a:latin typeface="Calibri" panose="020F0502020204030204" pitchFamily="34" charset="0"/>
              </a:rPr>
              <a:t>в коем случае не зажигай фейерверки, свечи или бенгальские огни дома без </a:t>
            </a:r>
            <a:r>
              <a:rPr lang="ru-RU" altLang="ru-RU" dirty="0" smtClean="0">
                <a:latin typeface="Calibri" panose="020F0502020204030204" pitchFamily="34" charset="0"/>
              </a:rPr>
              <a:t>взрослых</a:t>
            </a:r>
            <a:r>
              <a:rPr lang="ru-RU" altLang="ru-RU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216998"/>
            <a:ext cx="4981575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HOUME\Desktop\Новая папка\0_889fa_fa28d3c5_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224" y="1196751"/>
            <a:ext cx="3471672" cy="377355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52073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476375" y="260350"/>
            <a:ext cx="63896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Пожарная безопасность в деревне</a:t>
            </a:r>
            <a:endParaRPr lang="ru-RU" altLang="ru-RU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0" y="1196975"/>
            <a:ext cx="638968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Правило № 1.</a:t>
            </a:r>
            <a:r>
              <a:rPr lang="ru-RU" altLang="ru-RU" dirty="0">
                <a:latin typeface="Calibri" panose="020F0502020204030204" pitchFamily="34" charset="0"/>
              </a:rPr>
              <a:t> В деревне или на даче без взрослых не подходи к печи и не открывай печную дверцу. Оттуда могут выскочить раскаленный уголек или искра и стать причиной пожара.</a:t>
            </a:r>
            <a:br>
              <a:rPr lang="ru-RU" altLang="ru-RU" dirty="0">
                <a:latin typeface="Calibri" panose="020F0502020204030204" pitchFamily="34" charset="0"/>
              </a:rPr>
            </a:br>
            <a:r>
              <a:rPr lang="ru-RU" altLang="ru-RU" b="1" dirty="0">
                <a:latin typeface="Calibri" panose="020F0502020204030204" pitchFamily="34" charset="0"/>
              </a:rPr>
              <a:t>Правило № 2.</a:t>
            </a:r>
            <a:r>
              <a:rPr lang="ru-RU" altLang="ru-RU" dirty="0">
                <a:latin typeface="Calibri" panose="020F0502020204030204" pitchFamily="34" charset="0"/>
              </a:rPr>
              <a:t> Никогда не прикасайся голыми руками к металлическим частям печки. Ты можешь получить серьезный ожог.</a:t>
            </a:r>
          </a:p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Правило № 3.</a:t>
            </a:r>
            <a:r>
              <a:rPr lang="ru-RU" altLang="ru-RU" dirty="0">
                <a:latin typeface="Calibri" panose="020F0502020204030204" pitchFamily="34" charset="0"/>
              </a:rPr>
              <a:t> Не трогай без разрешения взрослых</a:t>
            </a:r>
          </a:p>
          <a:p>
            <a:pPr algn="just"/>
            <a:r>
              <a:rPr lang="ru-RU" altLang="ru-RU" dirty="0">
                <a:latin typeface="Calibri" panose="020F0502020204030204" pitchFamily="34" charset="0"/>
              </a:rPr>
              <a:t> печную заслонку. Если ее закрыть раньше времени,</a:t>
            </a:r>
          </a:p>
          <a:p>
            <a:pPr algn="just"/>
            <a:r>
              <a:rPr lang="ru-RU" altLang="ru-RU" dirty="0">
                <a:latin typeface="Calibri" panose="020F0502020204030204" pitchFamily="34" charset="0"/>
              </a:rPr>
              <a:t> в доме скопится угарный газ, и можно задохнуться.</a:t>
            </a:r>
            <a:endParaRPr lang="ru-RU" altLang="ru-RU" dirty="0"/>
          </a:p>
        </p:txBody>
      </p:sp>
      <p:pic>
        <p:nvPicPr>
          <p:cNvPr id="4" name="Picture 2" descr="C:\Users\HOUME\Desktop\Новая папка\i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255568" y="3068960"/>
            <a:ext cx="3888432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4" descr="C:\Users\HOUME\Desktop\Новая папка\i (2)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1520" y="3861048"/>
            <a:ext cx="4392488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49969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468313" y="333375"/>
            <a:ext cx="80645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Пожарная безопасность в лесу</a:t>
            </a:r>
            <a:br>
              <a:rPr lang="ru-RU" altLang="ru-RU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altLang="ru-RU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288131" y="1157226"/>
            <a:ext cx="84248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Правило № 1.</a:t>
            </a:r>
            <a:r>
              <a:rPr lang="ru-RU" altLang="ru-RU" dirty="0">
                <a:latin typeface="Calibri" panose="020F0502020204030204" pitchFamily="34" charset="0"/>
              </a:rPr>
              <a:t> Пожар — самая большая опасность в лесу. Поэтому не разводи костер без взрослых.</a:t>
            </a:r>
          </a:p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Правило № </a:t>
            </a:r>
            <a:r>
              <a:rPr lang="ru-RU" altLang="ru-R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ru-RU" alt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кидай в костер незнакомые флакончики и баллончики, пузырьки, они могут взорваться. </a:t>
            </a:r>
            <a:endParaRPr lang="ru-RU" alt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Правило № 3.</a:t>
            </a:r>
            <a:r>
              <a:rPr lang="ru-RU" altLang="ru-RU" dirty="0">
                <a:latin typeface="Calibri" panose="020F0502020204030204" pitchFamily="34" charset="0"/>
              </a:rPr>
              <a:t> Не балуйся с огнем. В сухую жаркую погоду достаточно одной спички или искры от фейерверка, чтобы лес загорелся.</a:t>
            </a:r>
          </a:p>
          <a:p>
            <a:r>
              <a:rPr lang="ru-RU" altLang="ru-RU" dirty="0">
                <a:latin typeface="Calibri" panose="020F0502020204030204" pitchFamily="34" charset="0"/>
              </a:rPr>
              <a:t/>
            </a:r>
            <a:br>
              <a:rPr lang="ru-RU" altLang="ru-RU" dirty="0">
                <a:latin typeface="Calibri" panose="020F0502020204030204" pitchFamily="34" charset="0"/>
              </a:rPr>
            </a:br>
            <a:endParaRPr lang="ru-RU" alt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31" y="3068960"/>
            <a:ext cx="4896544" cy="3350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sch91nov.narod.ru/images/im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00" y="2963149"/>
            <a:ext cx="3312369" cy="3455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103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00113" y="620713"/>
          <a:ext cx="8353425" cy="863600"/>
        </p:xfrm>
        <a:graphic>
          <a:graphicData uri="http://schemas.openxmlformats.org/drawingml/2006/table">
            <a:tbl>
              <a:tblPr/>
              <a:tblGrid>
                <a:gridCol w="835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 pitchFamily="34" charset="0"/>
                        </a:rPr>
                        <a:t>Правило № </a:t>
                      </a:r>
                      <a:r>
                        <a:rPr lang="ru-RU" sz="1800" b="1" dirty="0" smtClean="0">
                          <a:latin typeface="Calibri"/>
                          <a:ea typeface="Times New Roman"/>
                          <a:cs typeface="Calibri"/>
                        </a:rPr>
                        <a:t>4.</a:t>
                      </a:r>
                      <a:r>
                        <a:rPr lang="ru-RU" sz="1800" dirty="0" smtClean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800" dirty="0">
                          <a:latin typeface="Calibri"/>
                          <a:ea typeface="Times New Roman"/>
                          <a:cs typeface="Calibri"/>
                        </a:rPr>
                        <a:t>Не поджигай сухую траву, сено, тополиный пух. 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114307" marR="1143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76064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018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Нормативно – правовые документы и методические пособия:</a:t>
            </a:r>
            <a:endParaRPr lang="ru-RU" sz="2000" b="1" dirty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3672408" cy="272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44824"/>
            <a:ext cx="208823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shkola7gnomov.ru/upload/iblock/34a/34a0bb032c7203bc5c5d5a7f53bf4fe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1844824"/>
            <a:ext cx="241741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175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07950" y="2060575"/>
            <a:ext cx="410368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Правило № 2.</a:t>
            </a:r>
            <a:r>
              <a:rPr lang="ru-RU" altLang="ru-RU" dirty="0">
                <a:latin typeface="Calibri" panose="020F0502020204030204" pitchFamily="34" charset="0"/>
              </a:rPr>
              <a:t> Если огонь небольшой и горит не электроприбор  можно попробовать сразу же затушить его, набросив на него плотную ткань или одеяло, заливая водой или засыпая песком.</a:t>
            </a:r>
          </a:p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Правило № 3. </a:t>
            </a:r>
            <a:r>
              <a:rPr lang="ru-RU" altLang="ru-RU" dirty="0">
                <a:latin typeface="Calibri" panose="020F0502020204030204" pitchFamily="34" charset="0"/>
              </a:rPr>
              <a:t>Если загорелся электроприбор, надо выключить его из розетки и накрыть его толстым одеялом.</a:t>
            </a:r>
          </a:p>
          <a:p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611188" y="115888"/>
            <a:ext cx="79930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 начался пожар, а взрослых дома нет, поступай так:</a:t>
            </a:r>
            <a:endParaRPr lang="ru-RU" altLang="ru-RU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4500438" cy="4104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107950" y="1196975"/>
            <a:ext cx="69119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Правило № 1.</a:t>
            </a:r>
            <a:r>
              <a:rPr lang="ru-RU" altLang="ru-RU" dirty="0">
                <a:latin typeface="Calibri" panose="020F0502020204030204" pitchFamily="34" charset="0"/>
              </a:rPr>
              <a:t> 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Постарайтесь первым делом сообщить о пожаре взрослым (не скрывайте, даже если пожар произошел по твоей вине).</a:t>
            </a:r>
          </a:p>
        </p:txBody>
      </p:sp>
    </p:spTree>
    <p:extLst>
      <p:ext uri="{BB962C8B-B14F-4D97-AF65-F5344CB8AC3E}">
        <p14:creationId xmlns:p14="http://schemas.microsoft.com/office/powerpoint/2010/main" val="129552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468313" y="476250"/>
            <a:ext cx="7162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Правило № 4.</a:t>
            </a:r>
            <a:r>
              <a:rPr lang="ru-RU" altLang="ru-RU" dirty="0">
                <a:latin typeface="Calibri" panose="020F0502020204030204" pitchFamily="34" charset="0"/>
              </a:rPr>
              <a:t> Если огонь сразу не погас, немедленно убегай из дома в безопасное место. И только после этого позвони в пожарную охрану по телефону «01» или попроси об этом соседей.</a:t>
            </a:r>
          </a:p>
          <a:p>
            <a:endParaRPr lang="ru-RU" altLang="ru-RU" dirty="0">
              <a:latin typeface="Calibri" panose="020F0502020204030204" pitchFamily="34" charset="0"/>
            </a:endParaRPr>
          </a:p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Правило № 5.</a:t>
            </a:r>
            <a:r>
              <a:rPr lang="ru-RU" altLang="ru-RU" dirty="0">
                <a:latin typeface="Calibri" panose="020F0502020204030204" pitchFamily="34" charset="0"/>
              </a:rPr>
              <a:t> Если не можешь убежать из горящей квартиры, сразу же позвони по телефону «01» и сообщи пожарным точный адрес(улица, номер дома и квартиры, этаж, подъезд, код.),вашу фамилию и номер телефона, откуда передается сообщение.</a:t>
            </a:r>
          </a:p>
          <a:p>
            <a:r>
              <a:rPr lang="ru-RU" altLang="ru-RU" dirty="0">
                <a:latin typeface="Calibri" panose="020F0502020204030204" pitchFamily="34" charset="0"/>
              </a:rPr>
              <a:t> После этого зови из окна на помощь соседей и прохожих.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140968"/>
            <a:ext cx="504056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775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5544616" cy="5040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23850" y="333375"/>
            <a:ext cx="7704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Правило № 6.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Никогда не прячьтесь в шкафу или под кроватью, пожарным будет трудно найти вас там. </a:t>
            </a:r>
          </a:p>
        </p:txBody>
      </p:sp>
    </p:spTree>
    <p:extLst>
      <p:ext uri="{BB962C8B-B14F-4D97-AF65-F5344CB8AC3E}">
        <p14:creationId xmlns:p14="http://schemas.microsoft.com/office/powerpoint/2010/main" val="79950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323850" y="260350"/>
            <a:ext cx="770413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Правило № 7.</a:t>
            </a:r>
            <a:r>
              <a:rPr lang="ru-RU" altLang="ru-RU" dirty="0">
                <a:latin typeface="Calibri" panose="020F0502020204030204" pitchFamily="34" charset="0"/>
              </a:rPr>
              <a:t> Если в помещение проник дым, надо смочить водой одежду, покрыть голову мокрой салфеткой и выходить пригнувшись или ползком.</a:t>
            </a:r>
          </a:p>
          <a:p>
            <a:endParaRPr lang="ru-RU" altLang="ru-RU" dirty="0">
              <a:latin typeface="Calibri" panose="020F0502020204030204" pitchFamily="34" charset="0"/>
            </a:endParaRPr>
          </a:p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Правило № 8.</a:t>
            </a:r>
            <a:r>
              <a:rPr lang="ru-RU" altLang="ru-RU" dirty="0">
                <a:latin typeface="Calibri" panose="020F0502020204030204" pitchFamily="34" charset="0"/>
              </a:rPr>
              <a:t> Обязательно закрой форточку и дверь в комнате, где начался пожар. Закрытая дверь может не только задержать проникновение дыма, но иногда и погасить огонь.</a:t>
            </a:r>
          </a:p>
          <a:p>
            <a:endParaRPr lang="ru-RU" altLang="ru-RU" dirty="0">
              <a:latin typeface="Calibri" panose="020F0502020204030204" pitchFamily="34" charset="0"/>
            </a:endParaRPr>
          </a:p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Правило № 9. </a:t>
            </a:r>
            <a:r>
              <a:rPr lang="ru-RU" altLang="ru-RU" dirty="0">
                <a:latin typeface="Calibri" panose="020F0502020204030204" pitchFamily="34" charset="0"/>
              </a:rPr>
              <a:t>Наполни водой ванну, </a:t>
            </a:r>
          </a:p>
          <a:p>
            <a:r>
              <a:rPr lang="ru-RU" altLang="ru-RU" dirty="0">
                <a:latin typeface="Calibri" panose="020F0502020204030204" pitchFamily="34" charset="0"/>
              </a:rPr>
              <a:t>ведра, тазы. Можешь облить водой </a:t>
            </a:r>
          </a:p>
          <a:p>
            <a:r>
              <a:rPr lang="ru-RU" altLang="ru-RU" dirty="0">
                <a:latin typeface="Calibri" panose="020F0502020204030204" pitchFamily="34" charset="0"/>
              </a:rPr>
              <a:t>двери и пол.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8840"/>
            <a:ext cx="3888432" cy="4104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381642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62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468313" y="476250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Правило № 10.</a:t>
            </a:r>
            <a:r>
              <a:rPr lang="ru-RU" altLang="ru-RU" dirty="0">
                <a:latin typeface="Calibri" panose="020F0502020204030204" pitchFamily="34" charset="0"/>
              </a:rPr>
              <a:t> При пожаре в подъезде никогда не садись в лифт. Он может отключиться и ты задохнешься.</a:t>
            </a:r>
          </a:p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Правило № 11.</a:t>
            </a:r>
            <a:r>
              <a:rPr lang="ru-RU" altLang="ru-RU" dirty="0">
                <a:latin typeface="Calibri" panose="020F0502020204030204" pitchFamily="34" charset="0"/>
              </a:rPr>
              <a:t> Когда приедут</a:t>
            </a:r>
          </a:p>
          <a:p>
            <a:pPr algn="just"/>
            <a:r>
              <a:rPr lang="ru-RU" altLang="ru-RU" dirty="0">
                <a:latin typeface="Calibri" panose="020F0502020204030204" pitchFamily="34" charset="0"/>
              </a:rPr>
              <a:t> пожарные, во всем их слушайся</a:t>
            </a:r>
          </a:p>
          <a:p>
            <a:r>
              <a:rPr lang="ru-RU" altLang="ru-RU" dirty="0">
                <a:latin typeface="Calibri" panose="020F0502020204030204" pitchFamily="34" charset="0"/>
              </a:rPr>
              <a:t> и не бойся. Они лучше знают,</a:t>
            </a:r>
          </a:p>
          <a:p>
            <a:pPr algn="just"/>
            <a:r>
              <a:rPr lang="ru-RU" altLang="ru-RU" dirty="0">
                <a:latin typeface="Calibri" panose="020F0502020204030204" pitchFamily="34" charset="0"/>
              </a:rPr>
              <a:t> как тебя спасти.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457200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864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395288" y="1196975"/>
            <a:ext cx="74168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Правило № 1.</a:t>
            </a:r>
            <a:r>
              <a:rPr lang="ru-RU" altLang="ru-RU" dirty="0">
                <a:latin typeface="Calibri" panose="020F0502020204030204" pitchFamily="34" charset="0"/>
              </a:rPr>
              <a:t> Если пожар все-таки начался, немедленно выбегай из леса. Старайся бежать в ту сторону, откуда дует ветер.</a:t>
            </a:r>
          </a:p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Правило № 2.</a:t>
            </a:r>
            <a:r>
              <a:rPr lang="ru-RU" altLang="ru-RU" dirty="0">
                <a:latin typeface="Calibri" panose="020F0502020204030204" pitchFamily="34" charset="0"/>
              </a:rPr>
              <a:t> Выйдя из леса, обязательно сообщи о пожаре взрослым.</a:t>
            </a:r>
            <a:endParaRPr lang="ru-RU" altLang="ru-RU" dirty="0"/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827088" y="260350"/>
            <a:ext cx="70834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Правила поведения при пожаре в лесу: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6669782" cy="4118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895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4"/>
            <a:ext cx="1908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Физминутка</a:t>
            </a:r>
            <a:endParaRPr lang="ru-RU" sz="2400" dirty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96752"/>
            <a:ext cx="4716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Задача: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способствовать</a:t>
            </a:r>
          </a:p>
          <a:p>
            <a:pPr algn="just"/>
            <a:r>
              <a:rPr lang="ru-RU" sz="2000" dirty="0" smtClean="0">
                <a:latin typeface="Calibri" pitchFamily="34" charset="0"/>
                <a:cs typeface="Calibri" pitchFamily="34" charset="0"/>
              </a:rPr>
              <a:t>снятию мышечного</a:t>
            </a:r>
          </a:p>
          <a:p>
            <a:pPr algn="just"/>
            <a:r>
              <a:rPr lang="ru-RU" sz="2000" dirty="0" smtClean="0">
                <a:latin typeface="Calibri" pitchFamily="34" charset="0"/>
                <a:cs typeface="Calibri" pitchFamily="34" charset="0"/>
              </a:rPr>
              <a:t>и эмоционального напряжения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 descr="DSCF455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12" y="996216"/>
            <a:ext cx="5184576" cy="3728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989311"/>
              </p:ext>
            </p:extLst>
          </p:nvPr>
        </p:nvGraphicFramePr>
        <p:xfrm>
          <a:off x="117670" y="2636912"/>
          <a:ext cx="3744416" cy="1219200"/>
        </p:xfrm>
        <a:graphic>
          <a:graphicData uri="http://schemas.openxmlformats.org/drawingml/2006/table">
            <a:tbl>
              <a:tblPr/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Times New Roman"/>
                          <a:cs typeface="Calibri"/>
                        </a:rPr>
                        <a:t>Планируемый результат: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Calibri"/>
                        </a:rPr>
                        <a:t>демонстрируют </a:t>
                      </a:r>
                      <a:r>
                        <a:rPr lang="ru-RU" sz="2000" dirty="0">
                          <a:latin typeface="Calibri"/>
                          <a:ea typeface="Times New Roman"/>
                          <a:cs typeface="Calibri"/>
                        </a:rPr>
                        <a:t>физическую </a:t>
                      </a:r>
                      <a:r>
                        <a:rPr lang="ru-RU" sz="2000" dirty="0" smtClean="0">
                          <a:latin typeface="Calibri"/>
                          <a:ea typeface="Times New Roman"/>
                          <a:cs typeface="Calibri"/>
                        </a:rPr>
                        <a:t>активность,</a:t>
                      </a:r>
                      <a:r>
                        <a:rPr lang="ru-RU" sz="2000" baseline="0" dirty="0" smtClean="0">
                          <a:latin typeface="Calibri"/>
                          <a:ea typeface="Times New Roman"/>
                          <a:cs typeface="Calibri"/>
                        </a:rPr>
                        <a:t> дети готовы к предстоящей деятельности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-612576" y="4571256"/>
            <a:ext cx="2503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2411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Этап понимания </a:t>
            </a:r>
          </a:p>
          <a:p>
            <a:pPr algn="ctr"/>
            <a:r>
              <a:rPr lang="ru-RU" sz="24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и коррекции</a:t>
            </a:r>
            <a:endParaRPr lang="ru-RU" sz="2400" dirty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 descr="DSCF457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36912"/>
            <a:ext cx="396044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141277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Задача: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воспитывать осознанное отношение по сохранению здоровья и соблюдению безопасности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0661"/>
              </p:ext>
            </p:extLst>
          </p:nvPr>
        </p:nvGraphicFramePr>
        <p:xfrm>
          <a:off x="4364293" y="4225734"/>
          <a:ext cx="4788024" cy="1656184"/>
        </p:xfrm>
        <a:graphic>
          <a:graphicData uri="http://schemas.openxmlformats.org/drawingml/2006/table">
            <a:tbl>
              <a:tblPr/>
              <a:tblGrid>
                <a:gridCol w="478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Times New Roman"/>
                          <a:cs typeface="Calibri"/>
                        </a:rPr>
                        <a:t>Планируемый результат: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Calibri"/>
                        </a:rPr>
                        <a:t>дети </a:t>
                      </a:r>
                      <a:r>
                        <a:rPr lang="ru-RU" sz="2000" dirty="0">
                          <a:latin typeface="Calibri"/>
                          <a:ea typeface="Times New Roman"/>
                          <a:cs typeface="Calibri"/>
                        </a:rPr>
                        <a:t>при помощи дидактической игры закрепили знания о пожарной безопасности и правилах поведения при </a:t>
                      </a:r>
                      <a:r>
                        <a:rPr lang="ru-RU" sz="2000" dirty="0" smtClean="0">
                          <a:latin typeface="Calibri"/>
                          <a:ea typeface="Times New Roman"/>
                          <a:cs typeface="Calibri"/>
                        </a:rPr>
                        <a:t>пожаре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561" r="28947"/>
          <a:stretch/>
        </p:blipFill>
        <p:spPr>
          <a:xfrm>
            <a:off x="4805772" y="880267"/>
            <a:ext cx="388843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2709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Практический этап</a:t>
            </a:r>
            <a:endParaRPr lang="ru-RU" sz="2400" dirty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052736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Задача: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учить применять полученные знания в играх и повседневной жизни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578308"/>
              </p:ext>
            </p:extLst>
          </p:nvPr>
        </p:nvGraphicFramePr>
        <p:xfrm>
          <a:off x="4355976" y="4365104"/>
          <a:ext cx="4680520" cy="1828800"/>
        </p:xfrm>
        <a:graphic>
          <a:graphicData uri="http://schemas.openxmlformats.org/drawingml/2006/table">
            <a:tbl>
              <a:tblPr/>
              <a:tblGrid>
                <a:gridCol w="468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24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Times New Roman"/>
                          <a:cs typeface="Calibri"/>
                        </a:rPr>
                        <a:t>Планируемый результат: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Calibri"/>
                        </a:rPr>
                        <a:t>Дети </a:t>
                      </a:r>
                      <a:r>
                        <a:rPr lang="ru-RU" sz="2000" dirty="0">
                          <a:latin typeface="Calibri"/>
                          <a:ea typeface="Times New Roman"/>
                          <a:cs typeface="Calibri"/>
                        </a:rPr>
                        <a:t>знают, как вызвать пожарных.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Calibri"/>
                        </a:rPr>
                        <a:t>Называют свое имя, фамилию, возраст, домашний адрес</a:t>
                      </a:r>
                      <a:r>
                        <a:rPr lang="ru-RU" sz="2000" dirty="0" smtClean="0"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Calibri"/>
                        </a:rPr>
                        <a:t>Знают правила эвакуации при пожаре.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052736"/>
            <a:ext cx="422447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558" r="5987"/>
          <a:stretch/>
        </p:blipFill>
        <p:spPr>
          <a:xfrm>
            <a:off x="58065" y="2348880"/>
            <a:ext cx="4347349" cy="3002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060848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000" i="1" u="sng" dirty="0" smtClean="0">
                <a:latin typeface="Calibri" pitchFamily="34" charset="0"/>
                <a:cs typeface="Calibri" pitchFamily="34" charset="0"/>
              </a:rPr>
              <a:t>Основные цели и задачи по формированию основ безопасного поведения в быту, социуме, природе: </a:t>
            </a:r>
            <a:endParaRPr lang="ru-RU" sz="20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140968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Формирование первичных представлений о безопасном поведении в быту, социуме, природе. Воспитание осознанного отношения к выполнению правил безопасности.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Формирование  осторожного  и  осмотрительного  отношения  к  потенциально  опасным  для  человека  и  окружающего  мира  природы  ситуациям.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Формирование представлений о некоторых типичных опасных ситуациях и способах поведения в них.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Формирование элементарных представлений о правилах безопасности дорожного движения; воспитание осознанного отношения к необходимости выполнения этих правил.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70080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Образовательная область «СОЦИАЛЬНО-КОММУНИКАТИВНОЕ РАЗВИТИЕ»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6064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libri" pitchFamily="34" charset="0"/>
                <a:cs typeface="Calibri" pitchFamily="34" charset="0"/>
              </a:rPr>
              <a:t>В соответствии с Федеральным Законом Российской Федерации № 69- ФЗ от 21.12.1994 г.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«О пожарной безопасности» обучение детей в дошкольных и образовательных учреждениях мерам пожарной безопасности является обязательным.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971206"/>
              </p:ext>
            </p:extLst>
          </p:nvPr>
        </p:nvGraphicFramePr>
        <p:xfrm>
          <a:off x="468313" y="188913"/>
          <a:ext cx="7991475" cy="2712720"/>
        </p:xfrm>
        <a:graphic>
          <a:graphicData uri="http://schemas.openxmlformats.org/drawingml/2006/table">
            <a:tbl>
              <a:tblPr/>
              <a:tblGrid>
                <a:gridCol w="799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8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СТАТИСТИКА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 8 месяцев 2022 года произошло 5960 пожаров, на которых погибло 154 человека, в том числе 7 несовершеннолетних, получили травмы 166 человек. Зарегистрированный материальный ущерб составляет 42 млн. рублей.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 пожарах эвакуировано 5506 человек, спасено 822 человека и материальных ценностей на сумму 1 млн. рублей.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 среднем ежедневно происходило 25 пожаров, на которых погибал 1 человек, получил травму 1 человек. 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Количество пожаров на 100 тыс. человек населения – 138,26 пожаров, количество погибших на 100 тыс. человек населения – 3,57 человек, количество травмированных на 100 тыс. населения – 3,85 человека.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15573746"/>
              </p:ext>
            </p:extLst>
          </p:nvPr>
        </p:nvGraphicFramePr>
        <p:xfrm>
          <a:off x="1397952" y="3068960"/>
          <a:ext cx="6342400" cy="2808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87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3137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Заключительный этап</a:t>
            </a:r>
            <a:endParaRPr lang="ru-RU" sz="2400" dirty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 descr="DSCF459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996952"/>
            <a:ext cx="439248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59632" y="3212976"/>
          <a:ext cx="792088" cy="826760"/>
        </p:xfrm>
        <a:graphic>
          <a:graphicData uri="http://schemas.openxmlformats.org/drawingml/2006/table">
            <a:tbl>
              <a:tblPr/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6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79512" y="980728"/>
            <a:ext cx="460851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Задача: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обобщить изученный материал посредством вопросов и </a:t>
            </a:r>
            <a:r>
              <a:rPr lang="ru-RU" sz="2000" dirty="0" smtClean="0">
                <a:latin typeface="Calibri"/>
                <a:ea typeface="Times New Roman"/>
                <a:cs typeface="Calibri"/>
              </a:rPr>
              <a:t>развивать умение оценивать результат деятельности</a:t>
            </a:r>
            <a:endParaRPr lang="ru-RU" sz="2000" dirty="0" smtClean="0">
              <a:latin typeface="Calibri"/>
              <a:ea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740956"/>
              </p:ext>
            </p:extLst>
          </p:nvPr>
        </p:nvGraphicFramePr>
        <p:xfrm>
          <a:off x="4813036" y="4365104"/>
          <a:ext cx="4104456" cy="1656184"/>
        </p:xfrm>
        <a:graphic>
          <a:graphicData uri="http://schemas.openxmlformats.org/drawingml/2006/table">
            <a:tbl>
              <a:tblPr/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Times New Roman"/>
                          <a:cs typeface="Calibri"/>
                        </a:rPr>
                        <a:t>Планируемый результат: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Calibri"/>
                        </a:rPr>
                        <a:t>Дети </a:t>
                      </a:r>
                      <a:r>
                        <a:rPr lang="ru-RU" sz="2000" dirty="0">
                          <a:latin typeface="Calibri"/>
                          <a:ea typeface="Times New Roman"/>
                          <a:cs typeface="Calibri"/>
                        </a:rPr>
                        <a:t>закрепили знания о пройденном материале.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Calibri"/>
                        </a:rPr>
                        <a:t>Умеют оценивать результат своей </a:t>
                      </a:r>
                      <a:r>
                        <a:rPr lang="ru-RU" sz="2000" dirty="0" smtClean="0">
                          <a:latin typeface="Calibri"/>
                          <a:ea typeface="Times New Roman"/>
                          <a:cs typeface="Calibri"/>
                        </a:rPr>
                        <a:t>деятельности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036" y="1124744"/>
            <a:ext cx="422447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76672"/>
            <a:ext cx="5436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Открытость-ориентация на самостоятельную деятельность детей в режимных моментах и семье</a:t>
            </a:r>
            <a:endParaRPr lang="ru-RU" sz="2400" dirty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3528" y="1988840"/>
            <a:ext cx="35638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Задача: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применение и осознание полученных знаний в новых ситуациях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936" y="1677001"/>
            <a:ext cx="4536504" cy="4897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34888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Спасибо за внимание!</a:t>
            </a:r>
            <a:endParaRPr lang="ru-RU" sz="4800" dirty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352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Безопасность собственной жизнедеятельности (старшая группа)</a:t>
            </a:r>
          </a:p>
          <a:p>
            <a:endParaRPr lang="ru-RU" sz="2000" b="1" dirty="0" smtClean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Задачи: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Закреплять основы безопасности жизнедеятельности человека.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Расширять знания об источниках опасности в быту (электроприборы, </a:t>
            </a:r>
          </a:p>
          <a:p>
            <a:pPr algn="just"/>
            <a:r>
              <a:rPr lang="ru-RU" sz="2000" dirty="0" smtClean="0">
                <a:latin typeface="Calibri" pitchFamily="34" charset="0"/>
                <a:cs typeface="Calibri" pitchFamily="34" charset="0"/>
              </a:rPr>
              <a:t>газовая плита, утюг и др.). Закреплять навыки безопасного пользования </a:t>
            </a:r>
          </a:p>
          <a:p>
            <a:pPr algn="just"/>
            <a:r>
              <a:rPr lang="ru-RU" sz="2000" dirty="0" smtClean="0">
                <a:latin typeface="Calibri" pitchFamily="34" charset="0"/>
                <a:cs typeface="Calibri" pitchFamily="34" charset="0"/>
              </a:rPr>
              <a:t>бытовыми предметами.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Уточнять знания детей о работе пожарных, о причинах пожаров, об </a:t>
            </a:r>
          </a:p>
          <a:p>
            <a:pPr algn="just"/>
            <a:r>
              <a:rPr lang="ru-RU" sz="2000" dirty="0" smtClean="0">
                <a:latin typeface="Calibri" pitchFamily="34" charset="0"/>
                <a:cs typeface="Calibri" pitchFamily="34" charset="0"/>
              </a:rPr>
              <a:t>элементарных правилах поведения во время пожара. Знакомить с работой службы спасения — МЧС. Закреплять знания о том, что в случае необходимости взрослые звонят по телефонам «01», «02», «03».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Формировать умение обращаться за помощью к взрослым.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Учить называть свое имя, фамилию, возраст, домашний адрес, телефон. 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Педагогическая технология формирования основ безопасной жизнедеятельности</a:t>
            </a:r>
            <a:endParaRPr lang="ru-RU" sz="2000" b="1" dirty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8892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Целевыми ориентациями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технологии являются:</a:t>
            </a:r>
          </a:p>
          <a:p>
            <a:pPr algn="just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Направление: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стимулирование развития у детей дошкольного возраста самостоятельности и ответственности за свое поведение.</a:t>
            </a:r>
          </a:p>
          <a:p>
            <a:pPr algn="just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Цель: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создание условий для формирования безопасного поведения детей 3 – 7 лет.</a:t>
            </a:r>
          </a:p>
          <a:p>
            <a:pPr algn="just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Задачи: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Формировать представления об основах безопасности жизнедеятельности у дошкольников.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Способствовать формированию умений вести себя соответствующим образом в различных ситуациях.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Создавать условия для накопления познавательного опыта, как в совместной, так и в самостоятельной деятельности детей.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Обеспечивать формирование ключевых компетентностей дошкольников.</a:t>
            </a:r>
          </a:p>
          <a:p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Алгоритм реализации технологии формирования основ безопасной жизнедеятельности</a:t>
            </a:r>
            <a:endParaRPr lang="ru-RU" sz="2000" b="1" dirty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908721"/>
          <a:ext cx="8568951" cy="55541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Этапы реализации технологии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Деятельность детей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Деятельность педагога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Подготовительный этап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Times New Roman"/>
                          <a:cs typeface="Calibri"/>
                        </a:rPr>
                        <a:t>Принимают информацию.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Times New Roman"/>
                          <a:cs typeface="Calibri"/>
                        </a:rPr>
                        <a:t>Формирует у детей через проблемный вопрос представления о необходимости ведения безопасного здорового образа жизни.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Calibri"/>
                        </a:rPr>
                        <a:t>Этап понимания и коррекции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Осознают необходимость сохранения здоровья, соблюдения безопасности.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Корректирует поведение и деятельность детей, помогает в организации практической деятельности.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49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Calibri"/>
                        </a:rPr>
                        <a:t>Практический этап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Соблюдают правила безопасной жизнедеятельности в практической деятельности.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Times New Roman"/>
                          <a:cs typeface="Calibri"/>
                        </a:rPr>
                        <a:t>Стимулирует проявление самостоятельности, активности.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49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  <a:cs typeface="Calibri"/>
                        </a:rPr>
                        <a:t>Заключительный </a:t>
                      </a:r>
                      <a:r>
                        <a:rPr lang="ru-RU" sz="1800" b="1" dirty="0">
                          <a:latin typeface="Calibri"/>
                          <a:ea typeface="Times New Roman"/>
                          <a:cs typeface="Calibri"/>
                        </a:rPr>
                        <a:t>этап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Times New Roman"/>
                          <a:cs typeface="Calibri"/>
                        </a:rPr>
                        <a:t>В организации деятельности самостоятельно руководствуются полученными знаниями. Расширяют опыт безопасной жизнедеятельности.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Times New Roman"/>
                          <a:cs typeface="Calibri"/>
                        </a:rPr>
                        <a:t>Наблюдает, оценивает, корректирует, расширяет опыт детей.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827584" y="548680"/>
            <a:ext cx="75608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Конструкт непосредственной образовательной деятельности по формированию основ безопасного поведения с использованием технологии формирования основ безопасной жизнедеятельности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67544" y="2276872"/>
            <a:ext cx="86044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Группа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старшая группа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Образовательная область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социально-коммуникативное развитие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Тема: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«Моя безопасность»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Форма НОД: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формирование основ безопасной жизнедеятельности (безопасность собственной жизнедеятельности)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Виды деятельности: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игровая, коммуникативная, познавательная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66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Формы </a:t>
            </a:r>
            <a:r>
              <a:rPr lang="ru-RU" b="1" dirty="0">
                <a:solidFill>
                  <a:srgbClr val="0066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организации: 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фронтальная,</a:t>
            </a: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групповая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95536" y="764704"/>
            <a:ext cx="820891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Планируемый результат: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дети проявляют осознанное отношение к пожароопасным предметам;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демонстрируют ответственность, желание помогать людям в беде;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дети самостоятельны, инициативны, любознательны в процессе познавательной, игровой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у детей развито логическое мышление, связная речь;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знают о причинах возникновения пожара (об источниках опасности в быту);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у детей сформированы умения и навыки об элементарных правилах поведения во время пожара;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умеют обращаться за помощью к взрослым, называют свое имя, фамилию, возраст, домашний адрес, телефон.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39552" y="445895"/>
            <a:ext cx="8604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формирование основ безопасного поведения при пожаре.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39552" y="1052736"/>
            <a:ext cx="828092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Воспитательные 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1. воспитывать осознанное отношение к пожароопасным предметам;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2. воспитывать чувство ответственности, вызывать желание помогать людям в беде.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Развивающие задачи: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1. развивать самостоятельность, инициативность, любознательность в процессе познавательной, игровой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2.развивать логическое мышление, связную речь.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Обучающие задачи: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1. углубить знания о причинах возникновения пожара (об источниках опасности в быту), формировать умения и навыки об элементарных правилах поведения во время пожара.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2.формировать умение обращаться за помощью к взрослым, учить называть свое имя, фамилию, возраст, домашний адрес, телефон.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538</TotalTime>
  <Words>1344</Words>
  <Application>Microsoft Office PowerPoint</Application>
  <PresentationFormat>Экран (4:3)</PresentationFormat>
  <Paragraphs>187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1_Трек</vt:lpstr>
      <vt:lpstr>Муниципальное бюджетное дошкольное образовательное учреждение «Детский сад № 100 комбинированного вида»</vt:lpstr>
      <vt:lpstr>Нормативно – правовые документы и методические пособия: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Acer</cp:lastModifiedBy>
  <cp:revision>67</cp:revision>
  <dcterms:created xsi:type="dcterms:W3CDTF">2015-04-05T09:13:03Z</dcterms:created>
  <dcterms:modified xsi:type="dcterms:W3CDTF">2023-12-18T16:37:03Z</dcterms:modified>
</cp:coreProperties>
</file>