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58" r:id="rId4"/>
    <p:sldId id="272" r:id="rId5"/>
    <p:sldId id="270" r:id="rId6"/>
    <p:sldId id="259" r:id="rId7"/>
    <p:sldId id="260" r:id="rId8"/>
    <p:sldId id="261" r:id="rId9"/>
    <p:sldId id="262" r:id="rId10"/>
    <p:sldId id="275" r:id="rId11"/>
    <p:sldId id="264" r:id="rId12"/>
    <p:sldId id="276" r:id="rId13"/>
    <p:sldId id="263" r:id="rId14"/>
    <p:sldId id="277" r:id="rId15"/>
    <p:sldId id="267" r:id="rId16"/>
    <p:sldId id="278" r:id="rId17"/>
    <p:sldId id="274" r:id="rId18"/>
    <p:sldId id="269" r:id="rId19"/>
    <p:sldId id="271" r:id="rId20"/>
  </p:sldIdLst>
  <p:sldSz cx="9906000" cy="6858000" type="A4"/>
  <p:notesSz cx="6858000" cy="99456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536433" algn="l" rtl="0" fontAlgn="base">
      <a:spcBef>
        <a:spcPct val="0"/>
      </a:spcBef>
      <a:spcAft>
        <a:spcPct val="0"/>
      </a:spcAft>
      <a:defRPr kern="1200">
        <a:solidFill>
          <a:schemeClr val="tx1"/>
        </a:solidFill>
        <a:latin typeface="Arial" charset="0"/>
        <a:ea typeface="+mn-ea"/>
        <a:cs typeface="+mn-cs"/>
      </a:defRPr>
    </a:lvl2pPr>
    <a:lvl3pPr marL="1072866" algn="l" rtl="0" fontAlgn="base">
      <a:spcBef>
        <a:spcPct val="0"/>
      </a:spcBef>
      <a:spcAft>
        <a:spcPct val="0"/>
      </a:spcAft>
      <a:defRPr kern="1200">
        <a:solidFill>
          <a:schemeClr val="tx1"/>
        </a:solidFill>
        <a:latin typeface="Arial" charset="0"/>
        <a:ea typeface="+mn-ea"/>
        <a:cs typeface="+mn-cs"/>
      </a:defRPr>
    </a:lvl3pPr>
    <a:lvl4pPr marL="1609298" algn="l" rtl="0" fontAlgn="base">
      <a:spcBef>
        <a:spcPct val="0"/>
      </a:spcBef>
      <a:spcAft>
        <a:spcPct val="0"/>
      </a:spcAft>
      <a:defRPr kern="1200">
        <a:solidFill>
          <a:schemeClr val="tx1"/>
        </a:solidFill>
        <a:latin typeface="Arial" charset="0"/>
        <a:ea typeface="+mn-ea"/>
        <a:cs typeface="+mn-cs"/>
      </a:defRPr>
    </a:lvl4pPr>
    <a:lvl5pPr marL="2145731" algn="l" rtl="0" fontAlgn="base">
      <a:spcBef>
        <a:spcPct val="0"/>
      </a:spcBef>
      <a:spcAft>
        <a:spcPct val="0"/>
      </a:spcAft>
      <a:defRPr kern="1200">
        <a:solidFill>
          <a:schemeClr val="tx1"/>
        </a:solidFill>
        <a:latin typeface="Arial" charset="0"/>
        <a:ea typeface="+mn-ea"/>
        <a:cs typeface="+mn-cs"/>
      </a:defRPr>
    </a:lvl5pPr>
    <a:lvl6pPr marL="2682164" algn="l" defTabSz="1072866" rtl="0" eaLnBrk="1" latinLnBrk="0" hangingPunct="1">
      <a:defRPr kern="1200">
        <a:solidFill>
          <a:schemeClr val="tx1"/>
        </a:solidFill>
        <a:latin typeface="Arial" charset="0"/>
        <a:ea typeface="+mn-ea"/>
        <a:cs typeface="+mn-cs"/>
      </a:defRPr>
    </a:lvl6pPr>
    <a:lvl7pPr marL="3218597" algn="l" defTabSz="1072866" rtl="0" eaLnBrk="1" latinLnBrk="0" hangingPunct="1">
      <a:defRPr kern="1200">
        <a:solidFill>
          <a:schemeClr val="tx1"/>
        </a:solidFill>
        <a:latin typeface="Arial" charset="0"/>
        <a:ea typeface="+mn-ea"/>
        <a:cs typeface="+mn-cs"/>
      </a:defRPr>
    </a:lvl7pPr>
    <a:lvl8pPr marL="3755029" algn="l" defTabSz="1072866" rtl="0" eaLnBrk="1" latinLnBrk="0" hangingPunct="1">
      <a:defRPr kern="1200">
        <a:solidFill>
          <a:schemeClr val="tx1"/>
        </a:solidFill>
        <a:latin typeface="Arial" charset="0"/>
        <a:ea typeface="+mn-ea"/>
        <a:cs typeface="+mn-cs"/>
      </a:defRPr>
    </a:lvl8pPr>
    <a:lvl9pPr marL="4291462" algn="l" defTabSz="1072866"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48" y="6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4"/>
          </a:xfrm>
          <a:prstGeom prst="rect">
            <a:avLst/>
          </a:prstGeom>
        </p:spPr>
        <p:txBody>
          <a:bodyPr vert="horz" lIns="91430" tIns="45715" rIns="91430" bIns="45715"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4" y="0"/>
            <a:ext cx="2971800" cy="497284"/>
          </a:xfrm>
          <a:prstGeom prst="rect">
            <a:avLst/>
          </a:prstGeom>
        </p:spPr>
        <p:txBody>
          <a:bodyPr vert="horz" lIns="91430" tIns="45715" rIns="91430" bIns="45715" rtlCol="0"/>
          <a:lstStyle>
            <a:lvl1pPr algn="r" fontAlgn="auto">
              <a:spcBef>
                <a:spcPts val="0"/>
              </a:spcBef>
              <a:spcAft>
                <a:spcPts val="0"/>
              </a:spcAft>
              <a:defRPr sz="1200">
                <a:latin typeface="+mn-lt"/>
              </a:defRPr>
            </a:lvl1pPr>
          </a:lstStyle>
          <a:p>
            <a:pPr>
              <a:defRPr/>
            </a:pPr>
            <a:fld id="{BDC755C6-80DD-45C8-9AA5-A72244A13160}" type="datetimeFigureOut">
              <a:rPr lang="ru-RU"/>
              <a:pPr>
                <a:defRPr/>
              </a:pPr>
              <a:t>18.12.2023</a:t>
            </a:fld>
            <a:endParaRPr lang="ru-RU"/>
          </a:p>
        </p:txBody>
      </p:sp>
      <p:sp>
        <p:nvSpPr>
          <p:cNvPr id="4" name="Образ слайда 3"/>
          <p:cNvSpPr>
            <a:spLocks noGrp="1" noRot="1" noChangeAspect="1"/>
          </p:cNvSpPr>
          <p:nvPr>
            <p:ph type="sldImg" idx="2"/>
          </p:nvPr>
        </p:nvSpPr>
        <p:spPr>
          <a:xfrm>
            <a:off x="736600" y="746125"/>
            <a:ext cx="5384800" cy="3729038"/>
          </a:xfrm>
          <a:prstGeom prst="rect">
            <a:avLst/>
          </a:prstGeom>
          <a:noFill/>
          <a:ln w="12700">
            <a:solidFill>
              <a:prstClr val="black"/>
            </a:solidFill>
          </a:ln>
        </p:spPr>
        <p:txBody>
          <a:bodyPr vert="horz" lIns="91430" tIns="45715" rIns="91430" bIns="45715" rtlCol="0" anchor="ctr"/>
          <a:lstStyle/>
          <a:p>
            <a:pPr lvl="0"/>
            <a:endParaRPr lang="ru-RU" noProof="0" smtClean="0"/>
          </a:p>
        </p:txBody>
      </p:sp>
      <p:sp>
        <p:nvSpPr>
          <p:cNvPr id="5" name="Заметки 4"/>
          <p:cNvSpPr>
            <a:spLocks noGrp="1"/>
          </p:cNvSpPr>
          <p:nvPr>
            <p:ph type="body" sz="quarter" idx="3"/>
          </p:nvPr>
        </p:nvSpPr>
        <p:spPr>
          <a:xfrm>
            <a:off x="685800" y="4724202"/>
            <a:ext cx="5486400" cy="4475560"/>
          </a:xfrm>
          <a:prstGeom prst="rect">
            <a:avLst/>
          </a:prstGeom>
        </p:spPr>
        <p:txBody>
          <a:bodyPr vert="horz" lIns="91430" tIns="45715" rIns="91430" bIns="45715"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46678"/>
            <a:ext cx="2971800" cy="497284"/>
          </a:xfrm>
          <a:prstGeom prst="rect">
            <a:avLst/>
          </a:prstGeom>
        </p:spPr>
        <p:txBody>
          <a:bodyPr vert="horz" lIns="91430" tIns="45715" rIns="91430" bIns="45715"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4" y="9446678"/>
            <a:ext cx="2971800" cy="497284"/>
          </a:xfrm>
          <a:prstGeom prst="rect">
            <a:avLst/>
          </a:prstGeom>
        </p:spPr>
        <p:txBody>
          <a:bodyPr vert="horz" lIns="91430" tIns="45715" rIns="91430" bIns="45715" rtlCol="0" anchor="b"/>
          <a:lstStyle>
            <a:lvl1pPr algn="r" fontAlgn="auto">
              <a:spcBef>
                <a:spcPts val="0"/>
              </a:spcBef>
              <a:spcAft>
                <a:spcPts val="0"/>
              </a:spcAft>
              <a:defRPr sz="1200">
                <a:latin typeface="+mn-lt"/>
              </a:defRPr>
            </a:lvl1pPr>
          </a:lstStyle>
          <a:p>
            <a:pPr>
              <a:defRPr/>
            </a:pPr>
            <a:fld id="{22D381DB-9F8D-4872-8B92-0C0B701A5A4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36433" algn="l" rtl="0" eaLnBrk="0" fontAlgn="base" hangingPunct="0">
      <a:spcBef>
        <a:spcPct val="30000"/>
      </a:spcBef>
      <a:spcAft>
        <a:spcPct val="0"/>
      </a:spcAft>
      <a:defRPr sz="1400" kern="1200">
        <a:solidFill>
          <a:schemeClr val="tx1"/>
        </a:solidFill>
        <a:latin typeface="+mn-lt"/>
        <a:ea typeface="+mn-ea"/>
        <a:cs typeface="+mn-cs"/>
      </a:defRPr>
    </a:lvl2pPr>
    <a:lvl3pPr marL="1072866" algn="l" rtl="0" eaLnBrk="0" fontAlgn="base" hangingPunct="0">
      <a:spcBef>
        <a:spcPct val="30000"/>
      </a:spcBef>
      <a:spcAft>
        <a:spcPct val="0"/>
      </a:spcAft>
      <a:defRPr sz="1400" kern="1200">
        <a:solidFill>
          <a:schemeClr val="tx1"/>
        </a:solidFill>
        <a:latin typeface="+mn-lt"/>
        <a:ea typeface="+mn-ea"/>
        <a:cs typeface="+mn-cs"/>
      </a:defRPr>
    </a:lvl3pPr>
    <a:lvl4pPr marL="1609298" algn="l" rtl="0" eaLnBrk="0" fontAlgn="base" hangingPunct="0">
      <a:spcBef>
        <a:spcPct val="30000"/>
      </a:spcBef>
      <a:spcAft>
        <a:spcPct val="0"/>
      </a:spcAft>
      <a:defRPr sz="1400" kern="1200">
        <a:solidFill>
          <a:schemeClr val="tx1"/>
        </a:solidFill>
        <a:latin typeface="+mn-lt"/>
        <a:ea typeface="+mn-ea"/>
        <a:cs typeface="+mn-cs"/>
      </a:defRPr>
    </a:lvl4pPr>
    <a:lvl5pPr marL="2145731" algn="l"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C7D03A1-7CD2-4C2D-A099-D6C42FCFB656}" type="datetime1">
              <a:rPr lang="ru-RU"/>
              <a:pPr>
                <a:defRPr/>
              </a:pPr>
              <a:t>18.12.2023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1EC248-F4BC-4301-A03C-341F6CECF2E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35A7F10-7980-4806-8A28-C0409EDD0C4C}" type="datetime1">
              <a:rPr lang="ru-RU"/>
              <a:pPr>
                <a:defRPr/>
              </a:pPr>
              <a:t>18.12.2023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AFD94C-16BC-4F8C-A97A-35D55095514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2DC60F-1E09-4FC7-B05B-D1F76B55CA52}" type="datetime1">
              <a:rPr lang="ru-RU"/>
              <a:pPr>
                <a:defRPr/>
              </a:pPr>
              <a:t>18.12.2023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F7B852-2675-4AF6-9FDE-21E6C4D85EA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7E74D98-CAF3-4440-95E7-751282F3BA92}" type="datetime1">
              <a:rPr lang="ru-RU"/>
              <a:pPr>
                <a:defRPr/>
              </a:pPr>
              <a:t>18.12.2023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03AD27-2B5B-4D08-9639-B2AE81C2FA6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7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F3715E7-872F-4931-A3C9-C2A346C0AD3B}" type="datetime1">
              <a:rPr lang="ru-RU"/>
              <a:pPr>
                <a:defRPr/>
              </a:pPr>
              <a:t>18.12.2023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0F086A-C041-4670-9BD4-009B6530BFE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5263EEB-29FF-4E58-ABE0-DFD267E1710C}" type="datetime1">
              <a:rPr lang="ru-RU"/>
              <a:pPr>
                <a:defRPr/>
              </a:pPr>
              <a:t>18.12.2023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CF34970-5426-4963-9FD4-AE7785BE189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2"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91DBBC2-B585-4A72-8F38-D14A8EB040B4}" type="datetime1">
              <a:rPr lang="ru-RU"/>
              <a:pPr>
                <a:defRPr/>
              </a:pPr>
              <a:t>18.12.2023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CC144DF-409A-4E29-A548-7113DA8557C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C778D3E-52E3-4D22-B06F-0CABB21F0BF4}" type="datetime1">
              <a:rPr lang="ru-RU"/>
              <a:pPr>
                <a:defRPr/>
              </a:pPr>
              <a:t>18.12.2023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BA84D3E-522A-4D01-9F09-68FF2EAFC05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95B5E0A-C163-4006-AB6C-BE694B28D5C0}" type="datetime1">
              <a:rPr lang="ru-RU"/>
              <a:pPr>
                <a:defRPr/>
              </a:pPr>
              <a:t>18.12.2023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B8A942E-CA53-473A-8BC6-4F11A643E0E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2" y="273049"/>
            <a:ext cx="3259006" cy="1162051"/>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3872971" y="273052"/>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2"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CBFBFCB-3F99-4BEB-8FC4-086424C5F0A2}" type="datetime1">
              <a:rPr lang="ru-RU"/>
              <a:pPr>
                <a:defRPr/>
              </a:pPr>
              <a:t>18.12.2023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AC0EB46-12DC-4F41-A520-428CBAB23FD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9"/>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r>
              <a:rPr lang="ru-RU" noProof="0" smtClean="0"/>
              <a:t>Вставка рисунка</a:t>
            </a:r>
          </a:p>
        </p:txBody>
      </p:sp>
      <p:sp>
        <p:nvSpPr>
          <p:cNvPr id="4" name="Текст 3"/>
          <p:cNvSpPr>
            <a:spLocks noGrp="1"/>
          </p:cNvSpPr>
          <p:nvPr>
            <p:ph type="body" sz="half" idx="2"/>
          </p:nvPr>
        </p:nvSpPr>
        <p:spPr>
          <a:xfrm>
            <a:off x="1941645" y="5367338"/>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3C13484-4C71-4AF2-96F9-B2360A7D8DBD}" type="datetime1">
              <a:rPr lang="ru-RU"/>
              <a:pPr>
                <a:defRPr/>
              </a:pPr>
              <a:t>18.12.2023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4DDCD79-E321-4E43-9323-6A3F8716D83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95300" y="274639"/>
            <a:ext cx="8915400" cy="1143000"/>
          </a:xfrm>
          <a:prstGeom prst="rect">
            <a:avLst/>
          </a:prstGeom>
          <a:noFill/>
          <a:ln w="9525">
            <a:noFill/>
            <a:miter lim="800000"/>
            <a:headEnd/>
            <a:tailEnd/>
          </a:ln>
        </p:spPr>
        <p:txBody>
          <a:bodyPr vert="horz" wrap="square" lIns="107287" tIns="53643" rIns="107287" bIns="53643"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107287" tIns="53643" rIns="107287" bIns="53643"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95300" y="6356351"/>
            <a:ext cx="2311400" cy="365125"/>
          </a:xfrm>
          <a:prstGeom prst="rect">
            <a:avLst/>
          </a:prstGeom>
        </p:spPr>
        <p:txBody>
          <a:bodyPr vert="horz" lIns="107287" tIns="53643" rIns="107287" bIns="53643" rtlCol="0" anchor="ctr"/>
          <a:lstStyle>
            <a:lvl1pPr algn="l" fontAlgn="auto">
              <a:spcBef>
                <a:spcPts val="0"/>
              </a:spcBef>
              <a:spcAft>
                <a:spcPts val="0"/>
              </a:spcAft>
              <a:defRPr sz="1400">
                <a:solidFill>
                  <a:schemeClr val="tx1">
                    <a:tint val="75000"/>
                  </a:schemeClr>
                </a:solidFill>
                <a:latin typeface="+mn-lt"/>
              </a:defRPr>
            </a:lvl1pPr>
          </a:lstStyle>
          <a:p>
            <a:pPr>
              <a:defRPr/>
            </a:pPr>
            <a:fld id="{17749373-8DB1-4630-AD3C-DE5B84A30E3F}" type="datetime1">
              <a:rPr lang="ru-RU"/>
              <a:pPr>
                <a:defRPr/>
              </a:pPr>
              <a:t>18.12.2023</a:t>
            </a:fld>
            <a:endParaRPr lang="ru-RU"/>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107287" tIns="53643" rIns="107287" bIns="53643" rtlCol="0" anchor="ctr"/>
          <a:lstStyle>
            <a:lvl1pPr algn="ctr" fontAlgn="auto">
              <a:spcBef>
                <a:spcPts val="0"/>
              </a:spcBef>
              <a:spcAft>
                <a:spcPts val="0"/>
              </a:spcAft>
              <a:defRPr sz="14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107287" tIns="53643" rIns="107287" bIns="53643" rtlCol="0" anchor="ctr"/>
          <a:lstStyle>
            <a:lvl1pPr algn="r" fontAlgn="auto">
              <a:spcBef>
                <a:spcPts val="0"/>
              </a:spcBef>
              <a:spcAft>
                <a:spcPts val="0"/>
              </a:spcAft>
              <a:defRPr sz="1400">
                <a:solidFill>
                  <a:schemeClr val="tx1">
                    <a:tint val="75000"/>
                  </a:schemeClr>
                </a:solidFill>
                <a:latin typeface="+mn-lt"/>
              </a:defRPr>
            </a:lvl1pPr>
          </a:lstStyle>
          <a:p>
            <a:pPr>
              <a:defRPr/>
            </a:pPr>
            <a:fld id="{532A36E5-4EAE-4C88-8032-7C4087F7608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5200" kern="1200">
          <a:solidFill>
            <a:schemeClr val="tx1"/>
          </a:solidFill>
          <a:latin typeface="+mj-lt"/>
          <a:ea typeface="+mj-ea"/>
          <a:cs typeface="+mj-cs"/>
        </a:defRPr>
      </a:lvl1pPr>
      <a:lvl2pPr algn="ctr" rtl="0" eaLnBrk="1" fontAlgn="base" hangingPunct="1">
        <a:spcBef>
          <a:spcPct val="0"/>
        </a:spcBef>
        <a:spcAft>
          <a:spcPct val="0"/>
        </a:spcAft>
        <a:defRPr sz="5200">
          <a:solidFill>
            <a:schemeClr val="tx1"/>
          </a:solidFill>
          <a:latin typeface="Calibri" pitchFamily="34" charset="0"/>
        </a:defRPr>
      </a:lvl2pPr>
      <a:lvl3pPr algn="ctr" rtl="0" eaLnBrk="1" fontAlgn="base" hangingPunct="1">
        <a:spcBef>
          <a:spcPct val="0"/>
        </a:spcBef>
        <a:spcAft>
          <a:spcPct val="0"/>
        </a:spcAft>
        <a:defRPr sz="5200">
          <a:solidFill>
            <a:schemeClr val="tx1"/>
          </a:solidFill>
          <a:latin typeface="Calibri" pitchFamily="34" charset="0"/>
        </a:defRPr>
      </a:lvl3pPr>
      <a:lvl4pPr algn="ctr" rtl="0" eaLnBrk="1" fontAlgn="base" hangingPunct="1">
        <a:spcBef>
          <a:spcPct val="0"/>
        </a:spcBef>
        <a:spcAft>
          <a:spcPct val="0"/>
        </a:spcAft>
        <a:defRPr sz="5200">
          <a:solidFill>
            <a:schemeClr val="tx1"/>
          </a:solidFill>
          <a:latin typeface="Calibri" pitchFamily="34" charset="0"/>
        </a:defRPr>
      </a:lvl4pPr>
      <a:lvl5pPr algn="ctr" rtl="0" eaLnBrk="1" fontAlgn="base" hangingPunct="1">
        <a:spcBef>
          <a:spcPct val="0"/>
        </a:spcBef>
        <a:spcAft>
          <a:spcPct val="0"/>
        </a:spcAft>
        <a:defRPr sz="5200">
          <a:solidFill>
            <a:schemeClr val="tx1"/>
          </a:solidFill>
          <a:latin typeface="Calibri" pitchFamily="34" charset="0"/>
        </a:defRPr>
      </a:lvl5pPr>
      <a:lvl6pPr marL="536433" algn="ctr" rtl="0" eaLnBrk="1" fontAlgn="base" hangingPunct="1">
        <a:spcBef>
          <a:spcPct val="0"/>
        </a:spcBef>
        <a:spcAft>
          <a:spcPct val="0"/>
        </a:spcAft>
        <a:defRPr sz="5200">
          <a:solidFill>
            <a:schemeClr val="tx1"/>
          </a:solidFill>
          <a:latin typeface="Calibri" pitchFamily="34" charset="0"/>
        </a:defRPr>
      </a:lvl6pPr>
      <a:lvl7pPr marL="1072866" algn="ctr" rtl="0" eaLnBrk="1" fontAlgn="base" hangingPunct="1">
        <a:spcBef>
          <a:spcPct val="0"/>
        </a:spcBef>
        <a:spcAft>
          <a:spcPct val="0"/>
        </a:spcAft>
        <a:defRPr sz="5200">
          <a:solidFill>
            <a:schemeClr val="tx1"/>
          </a:solidFill>
          <a:latin typeface="Calibri" pitchFamily="34" charset="0"/>
        </a:defRPr>
      </a:lvl7pPr>
      <a:lvl8pPr marL="1609298" algn="ctr" rtl="0" eaLnBrk="1" fontAlgn="base" hangingPunct="1">
        <a:spcBef>
          <a:spcPct val="0"/>
        </a:spcBef>
        <a:spcAft>
          <a:spcPct val="0"/>
        </a:spcAft>
        <a:defRPr sz="5200">
          <a:solidFill>
            <a:schemeClr val="tx1"/>
          </a:solidFill>
          <a:latin typeface="Calibri" pitchFamily="34" charset="0"/>
        </a:defRPr>
      </a:lvl8pPr>
      <a:lvl9pPr marL="2145731" algn="ctr" rtl="0" eaLnBrk="1" fontAlgn="base" hangingPunct="1">
        <a:spcBef>
          <a:spcPct val="0"/>
        </a:spcBef>
        <a:spcAft>
          <a:spcPct val="0"/>
        </a:spcAft>
        <a:defRPr sz="5200">
          <a:solidFill>
            <a:schemeClr val="tx1"/>
          </a:solidFill>
          <a:latin typeface="Calibri" pitchFamily="34" charset="0"/>
        </a:defRPr>
      </a:lvl9pPr>
    </p:titleStyle>
    <p:bodyStyle>
      <a:lvl1pPr marL="402325" indent="-402325" algn="l" rtl="0" eaLnBrk="1" fontAlgn="base" hangingPunct="1">
        <a:spcBef>
          <a:spcPct val="20000"/>
        </a:spcBef>
        <a:spcAft>
          <a:spcPct val="0"/>
        </a:spcAft>
        <a:buFont typeface="Arial" charset="0"/>
        <a:buChar char="•"/>
        <a:defRPr sz="3800" kern="1200">
          <a:solidFill>
            <a:schemeClr val="tx1"/>
          </a:solidFill>
          <a:latin typeface="+mn-lt"/>
          <a:ea typeface="+mn-ea"/>
          <a:cs typeface="+mn-cs"/>
        </a:defRPr>
      </a:lvl1pPr>
      <a:lvl2pPr marL="871703" indent="-335270" algn="l" rtl="0" eaLnBrk="1" fontAlgn="base" hangingPunct="1">
        <a:spcBef>
          <a:spcPct val="20000"/>
        </a:spcBef>
        <a:spcAft>
          <a:spcPct val="0"/>
        </a:spcAft>
        <a:buFont typeface="Arial" charset="0"/>
        <a:buChar char="–"/>
        <a:defRPr sz="3300" kern="1200">
          <a:solidFill>
            <a:schemeClr val="tx1"/>
          </a:solidFill>
          <a:latin typeface="+mn-lt"/>
          <a:ea typeface="+mn-ea"/>
          <a:cs typeface="+mn-cs"/>
        </a:defRPr>
      </a:lvl2pPr>
      <a:lvl3pPr marL="1341082" indent="-268216"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3pPr>
      <a:lvl4pPr marL="1877515" indent="-268216" algn="l" rtl="0" eaLnBrk="1" fontAlgn="base" hangingPunct="1">
        <a:spcBef>
          <a:spcPct val="20000"/>
        </a:spcBef>
        <a:spcAft>
          <a:spcPct val="0"/>
        </a:spcAft>
        <a:buFont typeface="Arial" charset="0"/>
        <a:buChar char="–"/>
        <a:defRPr sz="2300" kern="1200">
          <a:solidFill>
            <a:schemeClr val="tx1"/>
          </a:solidFill>
          <a:latin typeface="+mn-lt"/>
          <a:ea typeface="+mn-ea"/>
          <a:cs typeface="+mn-cs"/>
        </a:defRPr>
      </a:lvl4pPr>
      <a:lvl5pPr marL="2413947" indent="-268216" algn="l" rtl="0" eaLnBrk="1" fontAlgn="base" hangingPunct="1">
        <a:spcBef>
          <a:spcPct val="20000"/>
        </a:spcBef>
        <a:spcAft>
          <a:spcPct val="0"/>
        </a:spcAft>
        <a:buFont typeface="Arial"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773877" y="2996952"/>
            <a:ext cx="8420100" cy="901941"/>
          </a:xfrm>
        </p:spPr>
        <p:txBody>
          <a:bodyPr/>
          <a:lstStyle/>
          <a:p>
            <a:r>
              <a:rPr lang="ru-RU" sz="3800" b="1" dirty="0" smtClean="0">
                <a:solidFill>
                  <a:srgbClr val="FF0000"/>
                </a:solidFill>
                <a:latin typeface="Times New Roman" pitchFamily="18" charset="0"/>
                <a:cs typeface="Times New Roman" pitchFamily="18" charset="0"/>
              </a:rPr>
              <a:t/>
            </a:r>
            <a:br>
              <a:rPr lang="ru-RU" sz="3800" b="1" dirty="0" smtClean="0">
                <a:solidFill>
                  <a:srgbClr val="FF0000"/>
                </a:solidFill>
                <a:latin typeface="Times New Roman" pitchFamily="18" charset="0"/>
                <a:cs typeface="Times New Roman" pitchFamily="18" charset="0"/>
              </a:rPr>
            </a:br>
            <a:r>
              <a:rPr lang="ru-RU" sz="3800" b="1" dirty="0" smtClean="0">
                <a:solidFill>
                  <a:srgbClr val="FF0000"/>
                </a:solidFill>
                <a:latin typeface="Times New Roman" pitchFamily="18" charset="0"/>
                <a:cs typeface="Times New Roman" pitchFamily="18" charset="0"/>
              </a:rPr>
              <a:t>Проект на тему:</a:t>
            </a:r>
            <a:r>
              <a:rPr lang="ru-RU" sz="2100" b="1" dirty="0" smtClean="0">
                <a:solidFill>
                  <a:srgbClr val="FF0000"/>
                </a:solidFill>
                <a:latin typeface="Times New Roman" pitchFamily="18" charset="0"/>
                <a:cs typeface="Times New Roman" pitchFamily="18" charset="0"/>
              </a:rPr>
              <a:t/>
            </a:r>
            <a:br>
              <a:rPr lang="ru-RU" sz="2100" b="1" dirty="0" smtClean="0">
                <a:solidFill>
                  <a:srgbClr val="FF0000"/>
                </a:solidFill>
                <a:latin typeface="Times New Roman" pitchFamily="18" charset="0"/>
                <a:cs typeface="Times New Roman" pitchFamily="18" charset="0"/>
              </a:rPr>
            </a:br>
            <a:r>
              <a:rPr lang="ru-RU" sz="2100" b="1" dirty="0" smtClean="0">
                <a:solidFill>
                  <a:srgbClr val="FF0000"/>
                </a:solidFill>
                <a:latin typeface="Times New Roman" pitchFamily="18" charset="0"/>
                <a:cs typeface="Times New Roman" pitchFamily="18" charset="0"/>
              </a:rPr>
              <a:t> </a:t>
            </a:r>
            <a:r>
              <a:rPr lang="ru-RU" sz="3800" b="1" dirty="0" smtClean="0">
                <a:solidFill>
                  <a:srgbClr val="FF0000"/>
                </a:solidFill>
                <a:latin typeface="Times New Roman" pitchFamily="18" charset="0"/>
                <a:cs typeface="Times New Roman" pitchFamily="18" charset="0"/>
              </a:rPr>
              <a:t>«Родительская лаборатория: «Лэпбук» – как средство непосредственного вовлечения семьи в образовательную деятельность»</a:t>
            </a:r>
            <a:r>
              <a:rPr lang="ru-RU" dirty="0" smtClean="0">
                <a:solidFill>
                  <a:srgbClr val="FF0000"/>
                </a:solidFill>
                <a:latin typeface="Times New Roman" pitchFamily="18" charset="0"/>
                <a:cs typeface="Times New Roman" pitchFamily="18" charset="0"/>
              </a:rPr>
              <a:t/>
            </a:r>
            <a:br>
              <a:rPr lang="ru-RU" dirty="0" smtClean="0">
                <a:solidFill>
                  <a:srgbClr val="FF0000"/>
                </a:solidFill>
                <a:latin typeface="Times New Roman" pitchFamily="18" charset="0"/>
                <a:cs typeface="Times New Roman" pitchFamily="18" charset="0"/>
              </a:rPr>
            </a:br>
            <a:endParaRPr lang="ru-RU" dirty="0" smtClean="0">
              <a:solidFill>
                <a:srgbClr val="FF0000"/>
              </a:solidFill>
              <a:latin typeface="Times New Roman" pitchFamily="18" charset="0"/>
              <a:cs typeface="Times New Roman" pitchFamily="18" charset="0"/>
            </a:endParaRPr>
          </a:p>
        </p:txBody>
      </p:sp>
      <p:pic>
        <p:nvPicPr>
          <p:cNvPr id="2052" name="Picture 4" descr="H:\Documents and Settings\Aida\Рабочий стол\НОвая ГРАФИКА сборник\КАРТИНКИ СБОРНИК_ школьные\s30.gif"/>
          <p:cNvPicPr>
            <a:picLocks noChangeAspect="1" noChangeArrowheads="1" noCrop="1"/>
          </p:cNvPicPr>
          <p:nvPr/>
        </p:nvPicPr>
        <p:blipFill>
          <a:blip r:embed="rId3" cstate="print"/>
          <a:srcRect/>
          <a:stretch>
            <a:fillRect/>
          </a:stretch>
        </p:blipFill>
        <p:spPr bwMode="auto">
          <a:xfrm>
            <a:off x="4874992" y="5991226"/>
            <a:ext cx="1794199" cy="866775"/>
          </a:xfrm>
          <a:prstGeom prst="rect">
            <a:avLst/>
          </a:prstGeom>
          <a:noFill/>
          <a:ln w="9525">
            <a:noFill/>
            <a:miter lim="800000"/>
            <a:headEnd/>
            <a:tailEnd/>
          </a:ln>
        </p:spPr>
      </p:pic>
      <p:sp>
        <p:nvSpPr>
          <p:cNvPr id="5" name="TextBox 4"/>
          <p:cNvSpPr txBox="1"/>
          <p:nvPr/>
        </p:nvSpPr>
        <p:spPr>
          <a:xfrm>
            <a:off x="6357158" y="5085184"/>
            <a:ext cx="3889547" cy="662332"/>
          </a:xfrm>
          <a:prstGeom prst="rect">
            <a:avLst/>
          </a:prstGeom>
          <a:noFill/>
        </p:spPr>
        <p:txBody>
          <a:bodyPr wrap="square" lIns="107287" tIns="53643" rIns="107287" bIns="53643" rtlCol="0">
            <a:spAutoFit/>
          </a:bodyPr>
          <a:lstStyle/>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Выполнила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Гилязова</a:t>
            </a:r>
            <a:r>
              <a:rPr lang="ru-RU" b="1" dirty="0" smtClean="0">
                <a:latin typeface="Times New Roman" pitchFamily="18" charset="0"/>
                <a:cs typeface="Times New Roman" pitchFamily="18" charset="0"/>
              </a:rPr>
              <a:t> Н.В.</a:t>
            </a:r>
            <a:endParaRPr lang="ru-RU" dirty="0">
              <a:latin typeface="Times New Roman" pitchFamily="18" charset="0"/>
              <a:cs typeface="Times New Roman" pitchFamily="18" charset="0"/>
            </a:endParaRPr>
          </a:p>
        </p:txBody>
      </p:sp>
      <p:sp>
        <p:nvSpPr>
          <p:cNvPr id="6" name="TextBox 5"/>
          <p:cNvSpPr txBox="1"/>
          <p:nvPr/>
        </p:nvSpPr>
        <p:spPr>
          <a:xfrm>
            <a:off x="4172913" y="5949280"/>
            <a:ext cx="1713155" cy="385333"/>
          </a:xfrm>
          <a:prstGeom prst="rect">
            <a:avLst/>
          </a:prstGeom>
          <a:noFill/>
        </p:spPr>
        <p:txBody>
          <a:bodyPr wrap="square" lIns="107287" tIns="53643" rIns="107287" bIns="53643" rtlCol="0">
            <a:spAutoFit/>
          </a:bodyPr>
          <a:lstStyle/>
          <a:p>
            <a:pPr algn="ctr"/>
            <a:r>
              <a:rPr lang="ru-RU" b="1" dirty="0" smtClean="0">
                <a:latin typeface="Times New Roman" pitchFamily="18" charset="0"/>
                <a:cs typeface="Times New Roman" pitchFamily="18" charset="0"/>
              </a:rPr>
              <a:t>2022г</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1478304" y="4347415"/>
            <a:ext cx="2502901" cy="210623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7840" y="1601470"/>
            <a:ext cx="2627635" cy="210623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1832653" y="692696"/>
            <a:ext cx="7049437" cy="816220"/>
          </a:xfrm>
          <a:prstGeom prst="rect">
            <a:avLst/>
          </a:prstGeom>
        </p:spPr>
        <p:txBody>
          <a:bodyPr wrap="square" lIns="107287" tIns="53643" rIns="107287" bIns="53643">
            <a:spAutoFit/>
          </a:bodyPr>
          <a:lstStyle/>
          <a:p>
            <a:pPr marL="536433" indent="-536433" algn="ctr"/>
            <a:r>
              <a:rPr lang="ru-RU" sz="2300" b="1" dirty="0" smtClean="0">
                <a:latin typeface="Times New Roman" pitchFamily="18" charset="0"/>
                <a:cs typeface="Times New Roman" pitchFamily="18" charset="0"/>
              </a:rPr>
              <a:t>Разработка модели лепбука совместно с детьми детьми</a:t>
            </a: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017" y="3772038"/>
            <a:ext cx="3978442" cy="2805271"/>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4861" y="1196754"/>
            <a:ext cx="3978442" cy="242778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endParaRPr lang="ru-RU" dirty="0"/>
          </a:p>
        </p:txBody>
      </p:sp>
      <p:sp>
        <p:nvSpPr>
          <p:cNvPr id="6" name="Прямоугольник 5"/>
          <p:cNvSpPr/>
          <p:nvPr/>
        </p:nvSpPr>
        <p:spPr>
          <a:xfrm>
            <a:off x="2399092" y="908720"/>
            <a:ext cx="4953000" cy="816220"/>
          </a:xfrm>
          <a:prstGeom prst="rect">
            <a:avLst/>
          </a:prstGeom>
        </p:spPr>
        <p:txBody>
          <a:bodyPr wrap="square" lIns="107287" tIns="53643" rIns="107287" bIns="53643">
            <a:spAutoFit/>
          </a:bodyPr>
          <a:lstStyle/>
          <a:p>
            <a:pPr lvl="0" algn="ctr"/>
            <a:r>
              <a:rPr lang="ru-RU" sz="2300" b="1" dirty="0" smtClean="0">
                <a:latin typeface="Times New Roman" pitchFamily="18" charset="0"/>
                <a:cs typeface="Times New Roman" pitchFamily="18" charset="0"/>
              </a:rPr>
              <a:t>Мастер класс дошколят для дошколят «Как сделать конверт»</a:t>
            </a:r>
            <a:endParaRPr lang="ru-RU" sz="2300" b="1" dirty="0">
              <a:latin typeface="Times New Roman" pitchFamily="18" charset="0"/>
              <a:cs typeface="Times New Roman" pitchFamily="18" charset="0"/>
            </a:endParaRPr>
          </a:p>
        </p:txBody>
      </p:sp>
      <p:pic>
        <p:nvPicPr>
          <p:cNvPr id="8" name="Рисунок 7" descr="IMG_6681.JPG"/>
          <p:cNvPicPr>
            <a:picLocks noChangeAspect="1"/>
          </p:cNvPicPr>
          <p:nvPr/>
        </p:nvPicPr>
        <p:blipFill>
          <a:blip r:embed="rId2" cstate="email"/>
          <a:stretch>
            <a:fillRect/>
          </a:stretch>
        </p:blipFill>
        <p:spPr>
          <a:xfrm>
            <a:off x="1238224" y="1928803"/>
            <a:ext cx="2553911" cy="1571636"/>
          </a:xfrm>
          <a:prstGeom prst="rect">
            <a:avLst/>
          </a:prstGeom>
          <a:ln w="57150">
            <a:solidFill>
              <a:schemeClr val="accent6">
                <a:lumMod val="50000"/>
              </a:schemeClr>
            </a:solidFill>
          </a:ln>
        </p:spPr>
      </p:pic>
      <p:pic>
        <p:nvPicPr>
          <p:cNvPr id="9" name="Рисунок 8" descr="IMG_6674.JPG"/>
          <p:cNvPicPr>
            <a:picLocks noChangeAspect="1"/>
          </p:cNvPicPr>
          <p:nvPr/>
        </p:nvPicPr>
        <p:blipFill>
          <a:blip r:embed="rId3" cstate="email"/>
          <a:stretch>
            <a:fillRect/>
          </a:stretch>
        </p:blipFill>
        <p:spPr>
          <a:xfrm>
            <a:off x="5339956" y="1928803"/>
            <a:ext cx="2553909" cy="1571636"/>
          </a:xfrm>
          <a:prstGeom prst="rect">
            <a:avLst/>
          </a:prstGeom>
          <a:ln w="57150">
            <a:solidFill>
              <a:schemeClr val="accent6">
                <a:lumMod val="50000"/>
              </a:schemeClr>
            </a:solidFill>
          </a:ln>
        </p:spPr>
      </p:pic>
      <p:pic>
        <p:nvPicPr>
          <p:cNvPr id="10" name="Рисунок 9" descr="IMG_6685.JPG"/>
          <p:cNvPicPr>
            <a:picLocks noChangeAspect="1"/>
          </p:cNvPicPr>
          <p:nvPr/>
        </p:nvPicPr>
        <p:blipFill>
          <a:blip r:embed="rId4" cstate="email"/>
          <a:stretch>
            <a:fillRect/>
          </a:stretch>
        </p:blipFill>
        <p:spPr>
          <a:xfrm>
            <a:off x="619095" y="4143380"/>
            <a:ext cx="2631265" cy="1619240"/>
          </a:xfrm>
          <a:prstGeom prst="rect">
            <a:avLst/>
          </a:prstGeom>
          <a:ln w="57150">
            <a:solidFill>
              <a:schemeClr val="accent6">
                <a:lumMod val="50000"/>
              </a:schemeClr>
            </a:solidFill>
          </a:ln>
        </p:spPr>
      </p:pic>
      <p:pic>
        <p:nvPicPr>
          <p:cNvPr id="11" name="Рисунок 10" descr="IMG_6686.JPG"/>
          <p:cNvPicPr>
            <a:picLocks noChangeAspect="1"/>
          </p:cNvPicPr>
          <p:nvPr/>
        </p:nvPicPr>
        <p:blipFill>
          <a:blip r:embed="rId5" cstate="email"/>
          <a:stretch>
            <a:fillRect/>
          </a:stretch>
        </p:blipFill>
        <p:spPr>
          <a:xfrm>
            <a:off x="3637350" y="4286256"/>
            <a:ext cx="2631300" cy="1619261"/>
          </a:xfrm>
          <a:prstGeom prst="rect">
            <a:avLst/>
          </a:prstGeom>
          <a:ln w="57150">
            <a:solidFill>
              <a:schemeClr val="accent6">
                <a:lumMod val="50000"/>
              </a:schemeClr>
            </a:solidFill>
          </a:ln>
        </p:spPr>
      </p:pic>
      <p:pic>
        <p:nvPicPr>
          <p:cNvPr id="13" name="Рисунок 12" descr="IMG_6675.JPG"/>
          <p:cNvPicPr>
            <a:picLocks noChangeAspect="1"/>
          </p:cNvPicPr>
          <p:nvPr/>
        </p:nvPicPr>
        <p:blipFill>
          <a:blip r:embed="rId6" cstate="email"/>
          <a:stretch>
            <a:fillRect/>
          </a:stretch>
        </p:blipFill>
        <p:spPr>
          <a:xfrm>
            <a:off x="6578216" y="4143381"/>
            <a:ext cx="2747352" cy="1690679"/>
          </a:xfrm>
          <a:prstGeom prst="rect">
            <a:avLst/>
          </a:prstGeom>
          <a:ln w="57150">
            <a:solidFill>
              <a:schemeClr val="accent6">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4000"/>
                            </p:stCondLst>
                            <p:childTnLst>
                              <p:par>
                                <p:cTn id="29" presetID="53"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endParaRPr lang="ru-RU" dirty="0"/>
          </a:p>
        </p:txBody>
      </p:sp>
      <p:sp>
        <p:nvSpPr>
          <p:cNvPr id="6" name="Прямоугольник 5"/>
          <p:cNvSpPr/>
          <p:nvPr/>
        </p:nvSpPr>
        <p:spPr>
          <a:xfrm>
            <a:off x="350489" y="908722"/>
            <a:ext cx="8892988" cy="1170163"/>
          </a:xfrm>
          <a:prstGeom prst="rect">
            <a:avLst/>
          </a:prstGeom>
        </p:spPr>
        <p:txBody>
          <a:bodyPr wrap="square" lIns="107287" tIns="53643" rIns="107287" bIns="53643">
            <a:spAutoFit/>
          </a:bodyPr>
          <a:lstStyle/>
          <a:p>
            <a:pPr marL="536433" indent="-536433" algn="ctr"/>
            <a:r>
              <a:rPr lang="ru-RU" sz="2300" b="1" dirty="0" smtClean="0">
                <a:latin typeface="Times New Roman" pitchFamily="18" charset="0"/>
                <a:cs typeface="Times New Roman" pitchFamily="18" charset="0"/>
              </a:rPr>
              <a:t>Работа с детьми в совместной деятельности, согласно календарно-тематическому планированию.</a:t>
            </a:r>
          </a:p>
          <a:p>
            <a:pPr marL="536433" indent="-536433" algn="ctr"/>
            <a:endParaRPr lang="ru-RU" sz="2300" dirty="0" smtClean="0">
              <a:solidFill>
                <a:srgbClr val="002060"/>
              </a:solidFill>
              <a:latin typeface="Times New Roman" pitchFamily="18" charset="0"/>
              <a:cs typeface="Times New Roman"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43" y="1772816"/>
            <a:ext cx="4107576" cy="2102997"/>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045" y="2636913"/>
            <a:ext cx="4120793" cy="2797932"/>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541" y="4149081"/>
            <a:ext cx="4134459" cy="239152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endParaRPr lang="ru-RU" dirty="0"/>
          </a:p>
        </p:txBody>
      </p:sp>
      <p:sp>
        <p:nvSpPr>
          <p:cNvPr id="6" name="TextBox 5"/>
          <p:cNvSpPr txBox="1"/>
          <p:nvPr/>
        </p:nvSpPr>
        <p:spPr>
          <a:xfrm>
            <a:off x="773877" y="836713"/>
            <a:ext cx="8745202" cy="2555157"/>
          </a:xfrm>
          <a:prstGeom prst="rect">
            <a:avLst/>
          </a:prstGeom>
          <a:noFill/>
        </p:spPr>
        <p:txBody>
          <a:bodyPr wrap="square" lIns="107287" tIns="53643" rIns="107287" bIns="53643" rtlCol="0">
            <a:spAutoFit/>
          </a:bodyPr>
          <a:lstStyle/>
          <a:p>
            <a:pPr algn="ctr"/>
            <a:r>
              <a:rPr lang="ru-RU" sz="2300" b="1" dirty="0" smtClean="0">
                <a:latin typeface="Times New Roman" pitchFamily="18" charset="0"/>
                <a:cs typeface="Times New Roman" pitchFamily="18" charset="0"/>
              </a:rPr>
              <a:t>Мастер-класс с детьми и родителями</a:t>
            </a:r>
            <a:r>
              <a:rPr lang="ru-RU" sz="2300" b="1" dirty="0" smtClean="0">
                <a:solidFill>
                  <a:srgbClr val="FF0000"/>
                </a:solidFill>
                <a:latin typeface="Times New Roman" pitchFamily="18" charset="0"/>
                <a:cs typeface="Times New Roman" pitchFamily="18" charset="0"/>
              </a:rPr>
              <a:t> </a:t>
            </a:r>
            <a:r>
              <a:rPr lang="ru-RU" sz="2300" b="1" dirty="0" smtClean="0">
                <a:latin typeface="Times New Roman" pitchFamily="18" charset="0"/>
                <a:cs typeface="Times New Roman" pitchFamily="18" charset="0"/>
              </a:rPr>
              <a:t>«Лэпбук как форма совместной деятельности взрослого и детей»</a:t>
            </a:r>
          </a:p>
          <a:p>
            <a:pPr lvl="0" algn="ctr"/>
            <a:endParaRPr lang="ru-RU" sz="2300" b="1" dirty="0" smtClean="0">
              <a:latin typeface="Times New Roman" pitchFamily="18" charset="0"/>
              <a:cs typeface="Times New Roman" pitchFamily="18" charset="0"/>
            </a:endParaRPr>
          </a:p>
          <a:p>
            <a:pPr lvl="0"/>
            <a:endParaRPr lang="ru-RU" dirty="0" smtClean="0"/>
          </a:p>
          <a:p>
            <a:r>
              <a:rPr lang="ru-RU" dirty="0" smtClean="0"/>
              <a:t> </a:t>
            </a:r>
          </a:p>
          <a:p>
            <a:pPr lvl="0"/>
            <a:endParaRPr lang="ru-RU" dirty="0" smtClean="0"/>
          </a:p>
          <a:p>
            <a:endParaRPr lang="ru-RU" dirty="0" smtClean="0">
              <a:solidFill>
                <a:srgbClr val="C00000"/>
              </a:solidFill>
            </a:endParaRPr>
          </a:p>
          <a:p>
            <a:endParaRPr lang="ru-RU" dirty="0"/>
          </a:p>
        </p:txBody>
      </p:sp>
      <p:pic>
        <p:nvPicPr>
          <p:cNvPr id="12" name="Picture 2" descr="G:\мастер класс\20180412_080437.jpg"/>
          <p:cNvPicPr>
            <a:picLocks noChangeAspect="1" noChangeArrowheads="1"/>
          </p:cNvPicPr>
          <p:nvPr/>
        </p:nvPicPr>
        <p:blipFill>
          <a:blip r:embed="rId2" cstate="print"/>
          <a:srcRect/>
          <a:stretch>
            <a:fillRect/>
          </a:stretch>
        </p:blipFill>
        <p:spPr bwMode="auto">
          <a:xfrm>
            <a:off x="974558" y="1844824"/>
            <a:ext cx="3744416" cy="1944216"/>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9217" name="Picture 1" descr="G:\мастер класс\20180412_080508.jpg"/>
          <p:cNvPicPr>
            <a:picLocks noChangeAspect="1" noChangeArrowheads="1"/>
          </p:cNvPicPr>
          <p:nvPr/>
        </p:nvPicPr>
        <p:blipFill>
          <a:blip r:embed="rId3" cstate="print"/>
          <a:srcRect/>
          <a:stretch>
            <a:fillRect/>
          </a:stretch>
        </p:blipFill>
        <p:spPr bwMode="auto">
          <a:xfrm>
            <a:off x="5421052" y="1844825"/>
            <a:ext cx="3822425" cy="1984721"/>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9218" name="Picture 2" descr="G:\мастер класс\20180412_080631.jpg"/>
          <p:cNvPicPr>
            <a:picLocks noChangeAspect="1" noChangeArrowheads="1"/>
          </p:cNvPicPr>
          <p:nvPr/>
        </p:nvPicPr>
        <p:blipFill>
          <a:blip r:embed="rId4" cstate="print"/>
          <a:srcRect/>
          <a:stretch>
            <a:fillRect/>
          </a:stretch>
        </p:blipFill>
        <p:spPr bwMode="auto">
          <a:xfrm>
            <a:off x="974558" y="4293097"/>
            <a:ext cx="3765535" cy="1995687"/>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9219" name="Picture 3" descr="G:\мастер класс\20180412_080700.jpg"/>
          <p:cNvPicPr>
            <a:picLocks noChangeAspect="1" noChangeArrowheads="1"/>
          </p:cNvPicPr>
          <p:nvPr/>
        </p:nvPicPr>
        <p:blipFill>
          <a:blip r:embed="rId5" cstate="print"/>
          <a:srcRect/>
          <a:stretch>
            <a:fillRect/>
          </a:stretch>
        </p:blipFill>
        <p:spPr bwMode="auto">
          <a:xfrm>
            <a:off x="5421052" y="4293097"/>
            <a:ext cx="3822425" cy="2016225"/>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Полина\Desktop\IMG_2190.jpg"/>
          <p:cNvPicPr>
            <a:picLocks noChangeAspect="1" noChangeArrowheads="1"/>
          </p:cNvPicPr>
          <p:nvPr/>
        </p:nvPicPr>
        <p:blipFill>
          <a:blip r:embed="rId2" cstate="screen"/>
          <a:srcRect/>
          <a:stretch>
            <a:fillRect/>
          </a:stretch>
        </p:blipFill>
        <p:spPr bwMode="auto">
          <a:xfrm>
            <a:off x="584515" y="2636912"/>
            <a:ext cx="3354373" cy="2448272"/>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6" name="Picture 2" descr="C:\Users\Администратор\Desktop\image.jpg"/>
          <p:cNvPicPr>
            <a:picLocks noChangeAspect="1" noChangeArrowheads="1"/>
          </p:cNvPicPr>
          <p:nvPr/>
        </p:nvPicPr>
        <p:blipFill>
          <a:blip r:embed="rId3" cstate="print"/>
          <a:srcRect/>
          <a:stretch>
            <a:fillRect/>
          </a:stretch>
        </p:blipFill>
        <p:spPr bwMode="auto">
          <a:xfrm>
            <a:off x="4250922" y="2780929"/>
            <a:ext cx="2396019" cy="2948947"/>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7" name="Picture 3" descr="C:\Users\Администратор\Desktop\image (2).jpg"/>
          <p:cNvPicPr>
            <a:picLocks noChangeAspect="1" noChangeArrowheads="1"/>
          </p:cNvPicPr>
          <p:nvPr/>
        </p:nvPicPr>
        <p:blipFill>
          <a:blip r:embed="rId4" cstate="print"/>
          <a:srcRect/>
          <a:stretch>
            <a:fillRect/>
          </a:stretch>
        </p:blipFill>
        <p:spPr bwMode="auto">
          <a:xfrm>
            <a:off x="6981225" y="2132857"/>
            <a:ext cx="2396019" cy="2948947"/>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8" name="Прямоугольник 7"/>
          <p:cNvSpPr/>
          <p:nvPr/>
        </p:nvSpPr>
        <p:spPr>
          <a:xfrm>
            <a:off x="1442610" y="764706"/>
            <a:ext cx="7332815" cy="1170163"/>
          </a:xfrm>
          <a:prstGeom prst="rect">
            <a:avLst/>
          </a:prstGeom>
        </p:spPr>
        <p:txBody>
          <a:bodyPr wrap="square" lIns="107287" tIns="53643" rIns="107287" bIns="53643">
            <a:spAutoFit/>
          </a:bodyPr>
          <a:lstStyle/>
          <a:p>
            <a:pPr algn="ctr"/>
            <a:r>
              <a:rPr lang="ru-RU" sz="2300" b="1" dirty="0" smtClean="0">
                <a:latin typeface="Times New Roman" pitchFamily="18" charset="0"/>
                <a:cs typeface="Times New Roman" pitchFamily="18" charset="0"/>
              </a:rPr>
              <a:t>                                                  </a:t>
            </a:r>
          </a:p>
          <a:p>
            <a:pPr algn="ctr"/>
            <a:r>
              <a:rPr lang="ru-RU" sz="2300" b="1" dirty="0" smtClean="0">
                <a:latin typeface="Times New Roman" pitchFamily="18" charset="0"/>
                <a:cs typeface="Times New Roman" pitchFamily="18" charset="0"/>
              </a:rPr>
              <a:t>  Изготовление лепбука дома воспитанниками группы совместно с родителями</a:t>
            </a:r>
            <a:endParaRPr lang="ru-RU" sz="23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endParaRPr lang="ru-RU" dirty="0"/>
          </a:p>
        </p:txBody>
      </p:sp>
      <p:sp>
        <p:nvSpPr>
          <p:cNvPr id="6" name="TextBox 5"/>
          <p:cNvSpPr txBox="1"/>
          <p:nvPr/>
        </p:nvSpPr>
        <p:spPr>
          <a:xfrm>
            <a:off x="584515" y="928669"/>
            <a:ext cx="8502945" cy="5417479"/>
          </a:xfrm>
          <a:prstGeom prst="rect">
            <a:avLst/>
          </a:prstGeom>
          <a:noFill/>
        </p:spPr>
        <p:txBody>
          <a:bodyPr wrap="square" lIns="107287" tIns="53643" rIns="107287" bIns="53643" rtlCol="0">
            <a:spAutoFit/>
          </a:bodyPr>
          <a:lstStyle/>
          <a:p>
            <a:r>
              <a:rPr lang="en-US" sz="2300" b="1" dirty="0" smtClean="0">
                <a:solidFill>
                  <a:srgbClr val="C00000"/>
                </a:solidFill>
                <a:latin typeface="Times New Roman" pitchFamily="18" charset="0"/>
                <a:cs typeface="Times New Roman" pitchFamily="18" charset="0"/>
              </a:rPr>
              <a:t>III.</a:t>
            </a:r>
            <a:r>
              <a:rPr lang="ru-RU" sz="2300" b="1" dirty="0" smtClean="0">
                <a:solidFill>
                  <a:srgbClr val="C00000"/>
                </a:solidFill>
                <a:latin typeface="Times New Roman" pitchFamily="18" charset="0"/>
                <a:cs typeface="Times New Roman" pitchFamily="18" charset="0"/>
              </a:rPr>
              <a:t> Завершающий</a:t>
            </a:r>
          </a:p>
          <a:p>
            <a:endParaRPr lang="ru-RU" sz="2300" b="1" dirty="0" smtClean="0">
              <a:solidFill>
                <a:srgbClr val="C00000"/>
              </a:solidFill>
              <a:latin typeface="Times New Roman" pitchFamily="18" charset="0"/>
              <a:cs typeface="Times New Roman" pitchFamily="18" charset="0"/>
            </a:endParaRPr>
          </a:p>
          <a:p>
            <a:r>
              <a:rPr lang="ru-RU" sz="2300" b="1" i="1" dirty="0" smtClean="0">
                <a:latin typeface="Times New Roman" pitchFamily="18" charset="0"/>
                <a:cs typeface="Times New Roman" pitchFamily="18" charset="0"/>
              </a:rPr>
              <a:t>План работы по проекту:</a:t>
            </a:r>
          </a:p>
          <a:p>
            <a:pPr marL="536433" indent="-536433">
              <a:buFont typeface="+mj-lt"/>
              <a:buAutoNum type="arabicPeriod"/>
            </a:pPr>
            <a:r>
              <a:rPr lang="ru-RU" sz="2300" dirty="0" smtClean="0">
                <a:latin typeface="Times New Roman" pitchFamily="18" charset="0"/>
                <a:cs typeface="Times New Roman" pitchFamily="18" charset="0"/>
              </a:rPr>
              <a:t>Оформление </a:t>
            </a:r>
            <a:r>
              <a:rPr lang="ru-RU" sz="2300" dirty="0" err="1" smtClean="0">
                <a:latin typeface="Times New Roman" pitchFamily="18" charset="0"/>
                <a:cs typeface="Times New Roman" pitchFamily="18" charset="0"/>
              </a:rPr>
              <a:t>лэпбуков</a:t>
            </a:r>
            <a:r>
              <a:rPr lang="ru-RU" sz="2300" dirty="0" smtClean="0">
                <a:latin typeface="Times New Roman" pitchFamily="18" charset="0"/>
                <a:cs typeface="Times New Roman" pitchFamily="18" charset="0"/>
              </a:rPr>
              <a:t>.</a:t>
            </a:r>
          </a:p>
          <a:p>
            <a:pPr marL="536433" indent="-536433">
              <a:buFont typeface="+mj-lt"/>
              <a:buAutoNum type="arabicPeriod"/>
            </a:pPr>
            <a:r>
              <a:rPr lang="ru-RU" sz="2300" dirty="0" smtClean="0">
                <a:latin typeface="Times New Roman" pitchFamily="18" charset="0"/>
                <a:cs typeface="Times New Roman" pitchFamily="18" charset="0"/>
              </a:rPr>
              <a:t>Итоговое мероприятие.</a:t>
            </a:r>
          </a:p>
          <a:p>
            <a:pPr marL="536433" indent="-536433">
              <a:buFont typeface="+mj-lt"/>
              <a:buAutoNum type="arabicPeriod"/>
            </a:pPr>
            <a:r>
              <a:rPr lang="ru-RU" sz="2300" dirty="0" smtClean="0">
                <a:latin typeface="Times New Roman" pitchFamily="18" charset="0"/>
                <a:cs typeface="Times New Roman" pitchFamily="18" charset="0"/>
              </a:rPr>
              <a:t>Распространение педагогического опыта.</a:t>
            </a:r>
          </a:p>
          <a:p>
            <a:pPr marL="536433" indent="-536433">
              <a:buFont typeface="+mj-lt"/>
              <a:buAutoNum type="arabicPeriod"/>
            </a:pPr>
            <a:endParaRPr lang="ru-RU" sz="2300" b="1" i="1" dirty="0" smtClean="0">
              <a:latin typeface="Times New Roman" pitchFamily="18" charset="0"/>
              <a:cs typeface="Times New Roman" pitchFamily="18" charset="0"/>
            </a:endParaRPr>
          </a:p>
          <a:p>
            <a:pPr marL="536433" indent="-536433"/>
            <a:r>
              <a:rPr lang="ru-RU" sz="2300" b="1" i="1" dirty="0" smtClean="0">
                <a:latin typeface="Times New Roman" pitchFamily="18" charset="0"/>
                <a:cs typeface="Times New Roman" pitchFamily="18" charset="0"/>
              </a:rPr>
              <a:t>Мероприятия:</a:t>
            </a:r>
            <a:endParaRPr lang="ru-RU" sz="2300" dirty="0" smtClean="0">
              <a:latin typeface="Times New Roman" pitchFamily="18" charset="0"/>
              <a:cs typeface="Times New Roman" pitchFamily="18" charset="0"/>
            </a:endParaRPr>
          </a:p>
          <a:p>
            <a:pPr marL="536433" indent="-536433">
              <a:buFont typeface="+mj-lt"/>
              <a:buAutoNum type="arabicPeriod"/>
            </a:pPr>
            <a:r>
              <a:rPr lang="ru-RU" sz="2300" dirty="0" smtClean="0">
                <a:latin typeface="Times New Roman" pitchFamily="18" charset="0"/>
                <a:cs typeface="Times New Roman" pitchFamily="18" charset="0"/>
              </a:rPr>
              <a:t>Организация выставки </a:t>
            </a:r>
            <a:r>
              <a:rPr lang="ru-RU" sz="2300" dirty="0" err="1" smtClean="0">
                <a:latin typeface="Times New Roman" pitchFamily="18" charset="0"/>
                <a:cs typeface="Times New Roman" pitchFamily="18" charset="0"/>
              </a:rPr>
              <a:t>лэпбуков</a:t>
            </a:r>
            <a:r>
              <a:rPr lang="ru-RU" sz="2300" dirty="0" smtClean="0">
                <a:latin typeface="Times New Roman" pitchFamily="18" charset="0"/>
                <a:cs typeface="Times New Roman" pitchFamily="18" charset="0"/>
              </a:rPr>
              <a:t>  «Лэпбук - это интересно!».</a:t>
            </a:r>
          </a:p>
          <a:p>
            <a:pPr marL="536433" indent="-536433">
              <a:buFont typeface="+mj-lt"/>
              <a:buAutoNum type="arabicPeriod"/>
            </a:pPr>
            <a:r>
              <a:rPr lang="ru-RU" sz="2300" dirty="0" smtClean="0">
                <a:latin typeface="Times New Roman" pitchFamily="18" charset="0"/>
                <a:cs typeface="Times New Roman" pitchFamily="18" charset="0"/>
              </a:rPr>
              <a:t>Презентация </a:t>
            </a:r>
            <a:r>
              <a:rPr lang="ru-RU" sz="2300" dirty="0" err="1" smtClean="0">
                <a:latin typeface="Times New Roman" pitchFamily="18" charset="0"/>
                <a:cs typeface="Times New Roman" pitchFamily="18" charset="0"/>
              </a:rPr>
              <a:t>лепбуков</a:t>
            </a:r>
            <a:r>
              <a:rPr lang="ru-RU" sz="2300" dirty="0" smtClean="0">
                <a:latin typeface="Times New Roman" pitchFamily="18" charset="0"/>
                <a:cs typeface="Times New Roman" pitchFamily="18" charset="0"/>
              </a:rPr>
              <a:t> детьми.</a:t>
            </a:r>
          </a:p>
          <a:p>
            <a:pPr marL="536433" indent="-536433">
              <a:buFont typeface="+mj-lt"/>
              <a:buAutoNum type="arabicPeriod"/>
            </a:pPr>
            <a:r>
              <a:rPr lang="ru-RU" sz="2300" dirty="0" smtClean="0">
                <a:latin typeface="Times New Roman" pitchFamily="18" charset="0"/>
                <a:cs typeface="Times New Roman" pitchFamily="18" charset="0"/>
              </a:rPr>
              <a:t>Представление опыта работы педагогическому коллективу  «</a:t>
            </a:r>
            <a:r>
              <a:rPr lang="ru-RU" sz="2300" dirty="0" err="1" smtClean="0">
                <a:latin typeface="Times New Roman" pitchFamily="18" charset="0"/>
                <a:cs typeface="Times New Roman" pitchFamily="18" charset="0"/>
              </a:rPr>
              <a:t>Лепбук</a:t>
            </a:r>
            <a:r>
              <a:rPr lang="ru-RU" sz="2300" dirty="0" smtClean="0">
                <a:latin typeface="Times New Roman" pitchFamily="18" charset="0"/>
                <a:cs typeface="Times New Roman" pitchFamily="18" charset="0"/>
              </a:rPr>
              <a:t> - как средство непосредственного вовлечения семьи в образовательную деятельность».</a:t>
            </a:r>
          </a:p>
          <a:p>
            <a:endParaRPr lang="ru-RU" sz="2300" b="1" dirty="0" smtClean="0">
              <a:solidFill>
                <a:srgbClr val="C00000"/>
              </a:solidFill>
              <a:latin typeface="Times New Roman" pitchFamily="18" charset="0"/>
              <a:cs typeface="Times New Roman" pitchFamily="18" charset="0"/>
            </a:endParaRPr>
          </a:p>
          <a:p>
            <a:endParaRPr lang="ru-RU" sz="2300" b="1" dirty="0">
              <a:solidFill>
                <a:srgbClr val="C00000"/>
              </a:solidFill>
              <a:latin typeface="Times New Roman" pitchFamily="18" charset="0"/>
              <a:cs typeface="Times New Roman" pitchFamily="18" charset="0"/>
            </a:endParaRPr>
          </a:p>
        </p:txBody>
      </p:sp>
      <p:sp>
        <p:nvSpPr>
          <p:cNvPr id="7" name="TextBox 6"/>
          <p:cNvSpPr txBox="1"/>
          <p:nvPr/>
        </p:nvSpPr>
        <p:spPr>
          <a:xfrm>
            <a:off x="1779962" y="1571612"/>
            <a:ext cx="6500858" cy="739276"/>
          </a:xfrm>
          <a:prstGeom prst="rect">
            <a:avLst/>
          </a:prstGeom>
          <a:noFill/>
        </p:spPr>
        <p:txBody>
          <a:bodyPr wrap="square" lIns="107287" tIns="53643" rIns="107287" bIns="53643" rtlCol="0">
            <a:spAutoFit/>
          </a:bodyPr>
          <a:lstStyle/>
          <a:p>
            <a:pPr lvl="0" algn="ctr"/>
            <a:endParaRPr lang="ru-RU" sz="2300" b="1" dirty="0">
              <a:solidFill>
                <a:srgbClr val="00B050"/>
              </a:solidFill>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552" y="1518105"/>
            <a:ext cx="3822424" cy="2369931"/>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026" y="1556792"/>
            <a:ext cx="4080141" cy="2304256"/>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550" y="4221089"/>
            <a:ext cx="3704861" cy="2283719"/>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035" y="4149081"/>
            <a:ext cx="4056451" cy="2355727"/>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3470835" y="836712"/>
            <a:ext cx="3245063" cy="462277"/>
          </a:xfrm>
          <a:prstGeom prst="rect">
            <a:avLst/>
          </a:prstGeom>
          <a:noFill/>
        </p:spPr>
        <p:txBody>
          <a:bodyPr wrap="none" lIns="107287" tIns="53643" rIns="107287" bIns="53643" rtlCol="0">
            <a:spAutoFit/>
          </a:bodyPr>
          <a:lstStyle/>
          <a:p>
            <a:r>
              <a:rPr lang="ru-RU" sz="2300" b="1" dirty="0" smtClean="0">
                <a:latin typeface="Times New Roman" pitchFamily="18" charset="0"/>
                <a:cs typeface="Times New Roman" pitchFamily="18" charset="0"/>
              </a:rPr>
              <a:t>Презентация </a:t>
            </a:r>
            <a:r>
              <a:rPr lang="ru-RU" sz="2300" b="1" dirty="0" err="1" smtClean="0">
                <a:latin typeface="Times New Roman" pitchFamily="18" charset="0"/>
                <a:cs typeface="Times New Roman" pitchFamily="18" charset="0"/>
              </a:rPr>
              <a:t>лепбуков</a:t>
            </a:r>
            <a:endParaRPr lang="ru-RU" sz="2300"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endParaRPr lang="ru-RU" dirty="0"/>
          </a:p>
        </p:txBody>
      </p:sp>
      <p:pic>
        <p:nvPicPr>
          <p:cNvPr id="4" name="Рисунок 3" descr="IMG_6606.JPG"/>
          <p:cNvPicPr>
            <a:picLocks noChangeAspect="1"/>
          </p:cNvPicPr>
          <p:nvPr/>
        </p:nvPicPr>
        <p:blipFill>
          <a:blip r:embed="rId2" cstate="email"/>
          <a:stretch>
            <a:fillRect/>
          </a:stretch>
        </p:blipFill>
        <p:spPr>
          <a:xfrm>
            <a:off x="740532" y="4077072"/>
            <a:ext cx="4024306" cy="2448272"/>
          </a:xfrm>
          <a:prstGeom prst="rect">
            <a:avLst/>
          </a:prstGeom>
          <a:ln w="57150">
            <a:solidFill>
              <a:schemeClr val="accent6">
                <a:lumMod val="50000"/>
              </a:schemeClr>
            </a:solidFill>
          </a:ln>
        </p:spPr>
      </p:pic>
      <p:pic>
        <p:nvPicPr>
          <p:cNvPr id="7" name="Рисунок 6" descr="IMG_6761.JPG"/>
          <p:cNvPicPr>
            <a:picLocks noChangeAspect="1"/>
          </p:cNvPicPr>
          <p:nvPr/>
        </p:nvPicPr>
        <p:blipFill>
          <a:blip r:embed="rId3" cstate="email"/>
          <a:stretch>
            <a:fillRect/>
          </a:stretch>
        </p:blipFill>
        <p:spPr>
          <a:xfrm>
            <a:off x="740532" y="1484785"/>
            <a:ext cx="4056451" cy="2262183"/>
          </a:xfrm>
          <a:prstGeom prst="rect">
            <a:avLst/>
          </a:prstGeom>
          <a:ln w="57150">
            <a:solidFill>
              <a:schemeClr val="accent6">
                <a:lumMod val="50000"/>
              </a:schemeClr>
            </a:solidFill>
          </a:ln>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018" y="1484784"/>
            <a:ext cx="4368485" cy="2304256"/>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1009" y="4077072"/>
            <a:ext cx="4462096" cy="2448272"/>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208585" y="836712"/>
            <a:ext cx="10130180" cy="462277"/>
          </a:xfrm>
          <a:prstGeom prst="rect">
            <a:avLst/>
          </a:prstGeom>
          <a:noFill/>
        </p:spPr>
        <p:txBody>
          <a:bodyPr wrap="square" lIns="107287" tIns="53643" rIns="107287" bIns="53643" rtlCol="0">
            <a:spAutoFit/>
          </a:bodyPr>
          <a:lstStyle/>
          <a:p>
            <a:pPr marL="536433" indent="-536433"/>
            <a:r>
              <a:rPr lang="ru-RU" sz="2300" b="1" dirty="0" smtClean="0">
                <a:latin typeface="Times New Roman" pitchFamily="18" charset="0"/>
                <a:cs typeface="Times New Roman" pitchFamily="18" charset="0"/>
              </a:rPr>
              <a:t>Организация выставки </a:t>
            </a:r>
            <a:r>
              <a:rPr lang="ru-RU" sz="2300" b="1" dirty="0" err="1" smtClean="0">
                <a:latin typeface="Times New Roman" pitchFamily="18" charset="0"/>
                <a:cs typeface="Times New Roman" pitchFamily="18" charset="0"/>
              </a:rPr>
              <a:t>лэпбуков</a:t>
            </a:r>
            <a:r>
              <a:rPr lang="ru-RU" sz="2300" b="1" dirty="0" smtClean="0">
                <a:latin typeface="Times New Roman" pitchFamily="18" charset="0"/>
                <a:cs typeface="Times New Roman" pitchFamily="18" charset="0"/>
              </a:rPr>
              <a:t>  «Лэпбук - это интересно!»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28605"/>
            <a:ext cx="9906000" cy="3724708"/>
          </a:xfrm>
          <a:prstGeom prst="rect">
            <a:avLst/>
          </a:prstGeom>
          <a:noFill/>
        </p:spPr>
        <p:txBody>
          <a:bodyPr wrap="square" lIns="107287" tIns="53643" rIns="107287" bIns="53643" rtlCol="0">
            <a:spAutoFit/>
          </a:bodyPr>
          <a:lstStyle/>
          <a:p>
            <a:pPr algn="ctr"/>
            <a:endParaRPr lang="ru-RU" sz="2300" b="1" dirty="0" smtClean="0">
              <a:solidFill>
                <a:schemeClr val="accent2"/>
              </a:solidFill>
              <a:latin typeface="Times New Roman" pitchFamily="18" charset="0"/>
              <a:cs typeface="Times New Roman" pitchFamily="18" charset="0"/>
            </a:endParaRPr>
          </a:p>
          <a:p>
            <a:pPr algn="ctr"/>
            <a:r>
              <a:rPr lang="ru-RU" sz="2300" b="1" dirty="0" smtClean="0">
                <a:solidFill>
                  <a:srgbClr val="C00000"/>
                </a:solidFill>
                <a:latin typeface="Times New Roman" pitchFamily="18" charset="0"/>
                <a:cs typeface="Times New Roman" pitchFamily="18" charset="0"/>
              </a:rPr>
              <a:t>Распространение </a:t>
            </a:r>
            <a:r>
              <a:rPr lang="ru-RU" sz="2300" b="1" dirty="0">
                <a:solidFill>
                  <a:srgbClr val="C00000"/>
                </a:solidFill>
                <a:latin typeface="Times New Roman" pitchFamily="18" charset="0"/>
                <a:cs typeface="Times New Roman" pitchFamily="18" charset="0"/>
              </a:rPr>
              <a:t>педагогического </a:t>
            </a:r>
            <a:r>
              <a:rPr lang="ru-RU" sz="2300" b="1" dirty="0" smtClean="0">
                <a:solidFill>
                  <a:srgbClr val="C00000"/>
                </a:solidFill>
                <a:latin typeface="Times New Roman" pitchFamily="18" charset="0"/>
                <a:cs typeface="Times New Roman" pitchFamily="18" charset="0"/>
              </a:rPr>
              <a:t>опыта:</a:t>
            </a:r>
            <a:endParaRPr lang="ru-RU" sz="2300" b="1" dirty="0">
              <a:latin typeface="Times New Roman" pitchFamily="18" charset="0"/>
              <a:cs typeface="Times New Roman" pitchFamily="18" charset="0"/>
            </a:endParaRPr>
          </a:p>
          <a:p>
            <a:pPr algn="ctr"/>
            <a:r>
              <a:rPr lang="ru-RU" sz="2300" b="1" dirty="0" smtClean="0">
                <a:latin typeface="Times New Roman" pitchFamily="18" charset="0"/>
                <a:cs typeface="Times New Roman" pitchFamily="18" charset="0"/>
              </a:rPr>
              <a:t>Представление опыта работы педагогическому сообществу </a:t>
            </a:r>
          </a:p>
          <a:p>
            <a:pPr algn="ctr"/>
            <a:r>
              <a:rPr lang="ru-RU" sz="2300" b="1" dirty="0" smtClean="0">
                <a:latin typeface="Times New Roman" pitchFamily="18" charset="0"/>
                <a:cs typeface="Times New Roman" pitchFamily="18" charset="0"/>
              </a:rPr>
              <a:t>на уровне детского сада на тему:</a:t>
            </a:r>
          </a:p>
          <a:p>
            <a:pPr algn="ctr"/>
            <a:r>
              <a:rPr lang="ru-RU" sz="2300" b="1" dirty="0" smtClean="0">
                <a:latin typeface="Times New Roman" pitchFamily="18" charset="0"/>
                <a:cs typeface="Times New Roman" pitchFamily="18" charset="0"/>
              </a:rPr>
              <a:t> «</a:t>
            </a:r>
            <a:r>
              <a:rPr lang="ru-RU" sz="2300" b="1" dirty="0" err="1" smtClean="0">
                <a:latin typeface="Times New Roman" pitchFamily="18" charset="0"/>
                <a:cs typeface="Times New Roman" pitchFamily="18" charset="0"/>
              </a:rPr>
              <a:t>Лепбук</a:t>
            </a:r>
            <a:r>
              <a:rPr lang="ru-RU" sz="2300" b="1" dirty="0" smtClean="0">
                <a:latin typeface="Times New Roman" pitchFamily="18" charset="0"/>
                <a:cs typeface="Times New Roman" pitchFamily="18" charset="0"/>
              </a:rPr>
              <a:t> - как средство непосредственного вовлечения семьи</a:t>
            </a:r>
          </a:p>
          <a:p>
            <a:pPr algn="ctr"/>
            <a:r>
              <a:rPr lang="ru-RU" sz="2300" b="1" dirty="0" smtClean="0">
                <a:latin typeface="Times New Roman" pitchFamily="18" charset="0"/>
                <a:cs typeface="Times New Roman" pitchFamily="18" charset="0"/>
              </a:rPr>
              <a:t> в образовательную деятельность»</a:t>
            </a:r>
          </a:p>
          <a:p>
            <a:pPr algn="ctr"/>
            <a:endParaRPr lang="ru-RU" sz="2300" b="1" dirty="0" smtClean="0">
              <a:latin typeface="Times New Roman" pitchFamily="18" charset="0"/>
              <a:cs typeface="Times New Roman" pitchFamily="18" charset="0"/>
            </a:endParaRPr>
          </a:p>
          <a:p>
            <a:pPr algn="ctr"/>
            <a:endParaRPr lang="ru-RU" sz="2300" b="1" dirty="0" smtClean="0">
              <a:latin typeface="Times New Roman" pitchFamily="18" charset="0"/>
              <a:cs typeface="Times New Roman" pitchFamily="18" charset="0"/>
            </a:endParaRPr>
          </a:p>
          <a:p>
            <a:pPr algn="ctr"/>
            <a:endParaRPr lang="ru-RU" sz="2300" dirty="0">
              <a:latin typeface="Times New Roman" pitchFamily="18" charset="0"/>
              <a:cs typeface="Times New Roman" pitchFamily="18" charset="0"/>
            </a:endParaRPr>
          </a:p>
          <a:p>
            <a:pPr algn="ctr"/>
            <a:endParaRPr lang="ru-RU" sz="2800" b="1" dirty="0" smtClean="0"/>
          </a:p>
        </p:txBody>
      </p:sp>
      <p:pic>
        <p:nvPicPr>
          <p:cNvPr id="11"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8418" y="2780928"/>
            <a:ext cx="454916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endParaRPr lang="ru-RU" dirty="0"/>
          </a:p>
        </p:txBody>
      </p:sp>
      <p:sp>
        <p:nvSpPr>
          <p:cNvPr id="13" name="Прямоугольник 12"/>
          <p:cNvSpPr/>
          <p:nvPr/>
        </p:nvSpPr>
        <p:spPr>
          <a:xfrm>
            <a:off x="428498" y="908720"/>
            <a:ext cx="9049005" cy="4709593"/>
          </a:xfrm>
          <a:prstGeom prst="rect">
            <a:avLst/>
          </a:prstGeom>
        </p:spPr>
        <p:txBody>
          <a:bodyPr wrap="square" lIns="107287" tIns="53643" rIns="107287" bIns="53643">
            <a:spAutoFit/>
          </a:bodyPr>
          <a:lstStyle/>
          <a:p>
            <a:pPr algn="ctr"/>
            <a:r>
              <a:rPr lang="ru-RU" sz="2300" b="1" dirty="0" smtClean="0">
                <a:solidFill>
                  <a:schemeClr val="accent2"/>
                </a:solidFill>
                <a:latin typeface="Times New Roman" pitchFamily="18" charset="0"/>
                <a:cs typeface="Times New Roman" pitchFamily="18" charset="0"/>
              </a:rPr>
              <a:t>Вывод:</a:t>
            </a:r>
          </a:p>
          <a:p>
            <a:endParaRPr lang="ru-RU" sz="2300" b="1" dirty="0" smtClean="0">
              <a:solidFill>
                <a:schemeClr val="accent2"/>
              </a:solidFill>
              <a:latin typeface="Times New Roman" pitchFamily="18" charset="0"/>
              <a:cs typeface="Times New Roman" pitchFamily="18" charset="0"/>
            </a:endParaRPr>
          </a:p>
          <a:p>
            <a:r>
              <a:rPr lang="ru-RU" sz="2300" dirty="0" smtClean="0">
                <a:latin typeface="Times New Roman" pitchFamily="18" charset="0"/>
                <a:cs typeface="Times New Roman" pitchFamily="18" charset="0"/>
              </a:rPr>
              <a:t>        В целом, работа с </a:t>
            </a:r>
            <a:r>
              <a:rPr lang="ru-RU" sz="2300" dirty="0" err="1" smtClean="0">
                <a:latin typeface="Times New Roman" pitchFamily="18" charset="0"/>
                <a:cs typeface="Times New Roman" pitchFamily="18" charset="0"/>
              </a:rPr>
              <a:t>лэпбуками</a:t>
            </a:r>
            <a:r>
              <a:rPr lang="ru-RU" sz="2300" dirty="0" smtClean="0">
                <a:latin typeface="Times New Roman" pitchFamily="18" charset="0"/>
                <a:cs typeface="Times New Roman" pitchFamily="18" charset="0"/>
              </a:rPr>
              <a:t> является достаточно интересной и перспективной.</a:t>
            </a:r>
          </a:p>
          <a:p>
            <a:r>
              <a:rPr lang="ru-RU" sz="2300" dirty="0" smtClean="0">
                <a:latin typeface="Times New Roman" pitchFamily="18" charset="0"/>
                <a:cs typeface="Times New Roman" pitchFamily="18" charset="0"/>
              </a:rPr>
              <a:t>        Задача семьи состоит в том, чтобы увидеть проблемы детей и вовремя им помочь. Технология работы с </a:t>
            </a:r>
            <a:r>
              <a:rPr lang="ru-RU" sz="2300" dirty="0" err="1" smtClean="0">
                <a:latin typeface="Times New Roman" pitchFamily="18" charset="0"/>
                <a:cs typeface="Times New Roman" pitchFamily="18" charset="0"/>
              </a:rPr>
              <a:t>лэпбуками</a:t>
            </a:r>
            <a:r>
              <a:rPr lang="ru-RU" sz="2300" dirty="0" smtClean="0">
                <a:latin typeface="Times New Roman" pitchFamily="18" charset="0"/>
                <a:cs typeface="Times New Roman" pitchFamily="18" charset="0"/>
              </a:rPr>
              <a:t> позволяет объединить усилия по развитию познавательных, творческих, речевых способностей детей; создать атмосферу общности интересов, активизировать воспитательные умения родителей, подготовить их к восприятию нового опыта. А осознанное включение родителей в совместный с воспитателем</a:t>
            </a:r>
          </a:p>
          <a:p>
            <a:r>
              <a:rPr lang="ru-RU" sz="2300" dirty="0" smtClean="0">
                <a:latin typeface="Times New Roman" pitchFamily="18" charset="0"/>
                <a:cs typeface="Times New Roman" pitchFamily="18" charset="0"/>
              </a:rPr>
              <a:t>образовательный процесс позволяет значительно повысить эффективность работы.</a:t>
            </a:r>
            <a:endParaRPr lang="ru-RU"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endParaRPr lang="ru-RU" dirty="0"/>
          </a:p>
        </p:txBody>
      </p:sp>
      <p:sp>
        <p:nvSpPr>
          <p:cNvPr id="6" name="TextBox 5"/>
          <p:cNvSpPr txBox="1"/>
          <p:nvPr/>
        </p:nvSpPr>
        <p:spPr>
          <a:xfrm>
            <a:off x="1083442" y="1214423"/>
            <a:ext cx="8048681" cy="4986592"/>
          </a:xfrm>
          <a:prstGeom prst="rect">
            <a:avLst/>
          </a:prstGeom>
          <a:noFill/>
        </p:spPr>
        <p:txBody>
          <a:bodyPr wrap="square" lIns="107287" tIns="53643" rIns="107287" bIns="53643" rtlCol="0">
            <a:spAutoFit/>
          </a:bodyPr>
          <a:lstStyle/>
          <a:p>
            <a:r>
              <a:rPr lang="ru-RU" sz="2300" b="1" dirty="0" smtClean="0">
                <a:solidFill>
                  <a:srgbClr val="C00000"/>
                </a:solidFill>
                <a:latin typeface="Times New Roman" pitchFamily="18" charset="0"/>
                <a:cs typeface="Times New Roman" pitchFamily="18" charset="0"/>
              </a:rPr>
              <a:t>Цель: </a:t>
            </a:r>
            <a:r>
              <a:rPr lang="ru-RU" sz="2300" dirty="0" smtClean="0">
                <a:latin typeface="Times New Roman" pitchFamily="18" charset="0"/>
                <a:cs typeface="Times New Roman" pitchFamily="18" charset="0"/>
              </a:rPr>
              <a:t>повысить </a:t>
            </a:r>
            <a:r>
              <a:rPr lang="ru-RU" sz="2300" dirty="0">
                <a:latin typeface="Times New Roman" pitchFamily="18" charset="0"/>
                <a:cs typeface="Times New Roman" pitchFamily="18" charset="0"/>
              </a:rPr>
              <a:t>эффективность </a:t>
            </a:r>
            <a:r>
              <a:rPr lang="ru-RU" sz="2300" dirty="0" smtClean="0">
                <a:latin typeface="Times New Roman" pitchFamily="18" charset="0"/>
                <a:cs typeface="Times New Roman" pitchFamily="18" charset="0"/>
              </a:rPr>
              <a:t>работы с </a:t>
            </a:r>
            <a:r>
              <a:rPr lang="ru-RU" sz="2300" dirty="0">
                <a:latin typeface="Times New Roman" pitchFamily="18" charset="0"/>
                <a:cs typeface="Times New Roman" pitchFamily="18" charset="0"/>
              </a:rPr>
              <a:t>детьми, через обновление содержания </a:t>
            </a:r>
            <a:r>
              <a:rPr lang="ru-RU" sz="2300" dirty="0" err="1" smtClean="0">
                <a:latin typeface="Times New Roman" pitchFamily="18" charset="0"/>
                <a:cs typeface="Times New Roman" pitchFamily="18" charset="0"/>
              </a:rPr>
              <a:t>воспитательно</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образовательного процесса в </a:t>
            </a:r>
            <a:r>
              <a:rPr lang="ru-RU" sz="2300" dirty="0" smtClean="0">
                <a:latin typeface="Times New Roman" pitchFamily="18" charset="0"/>
                <a:cs typeface="Times New Roman" pitchFamily="18" charset="0"/>
              </a:rPr>
              <a:t>группе,  </a:t>
            </a:r>
            <a:r>
              <a:rPr lang="ru-RU" sz="2300" dirty="0">
                <a:latin typeface="Times New Roman" pitchFamily="18" charset="0"/>
                <a:cs typeface="Times New Roman" pitchFamily="18" charset="0"/>
              </a:rPr>
              <a:t>как одного из средств развития познавательного интереса детей и эффективного взаимодействия с </a:t>
            </a:r>
            <a:r>
              <a:rPr lang="ru-RU" sz="2300" dirty="0" smtClean="0">
                <a:latin typeface="Times New Roman" pitchFamily="18" charset="0"/>
                <a:cs typeface="Times New Roman" pitchFamily="18" charset="0"/>
              </a:rPr>
              <a:t>семьёй.</a:t>
            </a:r>
          </a:p>
          <a:p>
            <a:endParaRPr lang="ru-RU" sz="2300" b="1" dirty="0">
              <a:solidFill>
                <a:srgbClr val="002060"/>
              </a:solidFill>
              <a:latin typeface="Times New Roman" pitchFamily="18" charset="0"/>
              <a:cs typeface="Times New Roman" pitchFamily="18" charset="0"/>
            </a:endParaRPr>
          </a:p>
          <a:p>
            <a:pPr lvl="0"/>
            <a:r>
              <a:rPr lang="ru-RU" sz="2300" b="1" dirty="0" smtClean="0">
                <a:solidFill>
                  <a:srgbClr val="C00000"/>
                </a:solidFill>
                <a:latin typeface="Times New Roman" pitchFamily="18" charset="0"/>
                <a:cs typeface="Times New Roman" pitchFamily="18" charset="0"/>
              </a:rPr>
              <a:t>Задачи:</a:t>
            </a:r>
          </a:p>
          <a:p>
            <a:pPr>
              <a:buFont typeface="Wingdings" pitchFamily="2" charset="2"/>
              <a:buChar char="Ø"/>
            </a:pPr>
            <a:r>
              <a:rPr lang="ru-RU" sz="2300" dirty="0" smtClean="0">
                <a:latin typeface="Times New Roman" pitchFamily="18" charset="0"/>
                <a:cs typeface="Times New Roman" pitchFamily="18" charset="0"/>
              </a:rPr>
              <a:t> изучить научно – методическую литературу и другие информационные источники по теме проекта;</a:t>
            </a:r>
          </a:p>
          <a:p>
            <a:pPr>
              <a:buFont typeface="Wingdings" pitchFamily="2" charset="2"/>
              <a:buChar char="Ø"/>
            </a:pPr>
            <a:r>
              <a:rPr lang="ru-RU" sz="2300" dirty="0" smtClean="0">
                <a:latin typeface="Times New Roman" pitchFamily="18" charset="0"/>
                <a:cs typeface="Times New Roman" pitchFamily="18" charset="0"/>
              </a:rPr>
              <a:t> раскрыть понятие средства обучения у детей дошкольного возраста;</a:t>
            </a:r>
          </a:p>
          <a:p>
            <a:pPr>
              <a:buFont typeface="Wingdings" pitchFamily="2" charset="2"/>
              <a:buChar char="Ø"/>
            </a:pPr>
            <a:r>
              <a:rPr lang="ru-RU" sz="2300" dirty="0" smtClean="0">
                <a:latin typeface="Times New Roman" pitchFamily="18" charset="0"/>
                <a:cs typeface="Times New Roman" pitchFamily="18" charset="0"/>
              </a:rPr>
              <a:t> создание лепбука в детском саду, практическое применение в педагогической деятельности.</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endParaRPr lang="ru-RU" dirty="0"/>
          </a:p>
        </p:txBody>
      </p:sp>
      <p:sp>
        <p:nvSpPr>
          <p:cNvPr id="6" name="TextBox 5"/>
          <p:cNvSpPr txBox="1"/>
          <p:nvPr/>
        </p:nvSpPr>
        <p:spPr>
          <a:xfrm>
            <a:off x="509836" y="1124744"/>
            <a:ext cx="8977375" cy="4940426"/>
          </a:xfrm>
          <a:prstGeom prst="rect">
            <a:avLst/>
          </a:prstGeom>
          <a:noFill/>
        </p:spPr>
        <p:txBody>
          <a:bodyPr wrap="square" lIns="107287" tIns="53643" rIns="107287" bIns="53643" rtlCol="0">
            <a:spAutoFit/>
          </a:bodyPr>
          <a:lstStyle/>
          <a:p>
            <a:pPr algn="just"/>
            <a:r>
              <a:rPr lang="ru-RU" sz="2300" b="1" dirty="0">
                <a:solidFill>
                  <a:srgbClr val="C00000"/>
                </a:solidFill>
                <a:latin typeface="Times New Roman" pitchFamily="18" charset="0"/>
                <a:cs typeface="Times New Roman" pitchFamily="18" charset="0"/>
              </a:rPr>
              <a:t>Место проведения </a:t>
            </a:r>
            <a:r>
              <a:rPr lang="ru-RU" sz="2300" b="1" dirty="0" smtClean="0">
                <a:solidFill>
                  <a:srgbClr val="C00000"/>
                </a:solidFill>
                <a:latin typeface="Times New Roman" pitchFamily="18" charset="0"/>
                <a:cs typeface="Times New Roman" pitchFamily="18" charset="0"/>
              </a:rPr>
              <a:t>проекта: </a:t>
            </a:r>
            <a:r>
              <a:rPr lang="ru-RU" sz="2300" dirty="0" smtClean="0">
                <a:latin typeface="Times New Roman" pitchFamily="18" charset="0"/>
                <a:cs typeface="Times New Roman" pitchFamily="18" charset="0"/>
              </a:rPr>
              <a:t>разновозрастная группа с 5-7 лет «Солнышко».</a:t>
            </a:r>
            <a:endParaRPr lang="ru-RU" sz="2300" b="1" dirty="0">
              <a:solidFill>
                <a:srgbClr val="002060"/>
              </a:solidFill>
              <a:latin typeface="Times New Roman" pitchFamily="18" charset="0"/>
              <a:cs typeface="Times New Roman" pitchFamily="18" charset="0"/>
            </a:endParaRPr>
          </a:p>
          <a:p>
            <a:pPr algn="just"/>
            <a:r>
              <a:rPr lang="ru-RU" sz="2300" b="1" dirty="0">
                <a:solidFill>
                  <a:srgbClr val="C00000"/>
                </a:solidFill>
                <a:latin typeface="Times New Roman" pitchFamily="18" charset="0"/>
                <a:cs typeface="Times New Roman" pitchFamily="18" charset="0"/>
              </a:rPr>
              <a:t>Участники проекта: </a:t>
            </a:r>
            <a:r>
              <a:rPr lang="ru-RU" sz="2300" dirty="0" smtClean="0">
                <a:latin typeface="Times New Roman" pitchFamily="18" charset="0"/>
                <a:cs typeface="Times New Roman" pitchFamily="18" charset="0"/>
              </a:rPr>
              <a:t>воспитатель, </a:t>
            </a:r>
            <a:r>
              <a:rPr lang="ru-RU" sz="2300" dirty="0">
                <a:latin typeface="Times New Roman" pitchFamily="18" charset="0"/>
                <a:cs typeface="Times New Roman" pitchFamily="18" charset="0"/>
              </a:rPr>
              <a:t>воспитанники </a:t>
            </a:r>
            <a:r>
              <a:rPr lang="ru-RU" sz="2300" dirty="0" smtClean="0">
                <a:latin typeface="Times New Roman" pitchFamily="18" charset="0"/>
                <a:cs typeface="Times New Roman" pitchFamily="18" charset="0"/>
              </a:rPr>
              <a:t>группы </a:t>
            </a:r>
            <a:r>
              <a:rPr lang="ru-RU" sz="2300" dirty="0">
                <a:latin typeface="Times New Roman" pitchFamily="18" charset="0"/>
                <a:cs typeface="Times New Roman" pitchFamily="18" charset="0"/>
              </a:rPr>
              <a:t>и их </a:t>
            </a:r>
            <a:r>
              <a:rPr lang="ru-RU" sz="2300" dirty="0" smtClean="0">
                <a:latin typeface="Times New Roman" pitchFamily="18" charset="0"/>
                <a:cs typeface="Times New Roman" pitchFamily="18" charset="0"/>
              </a:rPr>
              <a:t>родители.</a:t>
            </a:r>
            <a:endParaRPr lang="ru-RU" sz="2300" b="1" dirty="0">
              <a:solidFill>
                <a:srgbClr val="002060"/>
              </a:solidFill>
              <a:latin typeface="Times New Roman" pitchFamily="18" charset="0"/>
              <a:cs typeface="Times New Roman" pitchFamily="18" charset="0"/>
            </a:endParaRPr>
          </a:p>
          <a:p>
            <a:pPr algn="just"/>
            <a:r>
              <a:rPr lang="ru-RU" sz="2300" b="1" dirty="0">
                <a:solidFill>
                  <a:srgbClr val="C00000"/>
                </a:solidFill>
                <a:latin typeface="Times New Roman" pitchFamily="18" charset="0"/>
                <a:cs typeface="Times New Roman" pitchFamily="18" charset="0"/>
              </a:rPr>
              <a:t>Сфера использования </a:t>
            </a:r>
            <a:r>
              <a:rPr lang="ru-RU" sz="2300" b="1" dirty="0" smtClean="0">
                <a:solidFill>
                  <a:srgbClr val="C00000"/>
                </a:solidFill>
                <a:latin typeface="Times New Roman" pitchFamily="18" charset="0"/>
                <a:cs typeface="Times New Roman" pitchFamily="18" charset="0"/>
              </a:rPr>
              <a:t>проекта:</a:t>
            </a:r>
            <a:endParaRPr lang="ru-RU" sz="2300" b="1" dirty="0">
              <a:solidFill>
                <a:srgbClr val="C00000"/>
              </a:solidFill>
              <a:latin typeface="Times New Roman" pitchFamily="18" charset="0"/>
              <a:cs typeface="Times New Roman" pitchFamily="18" charset="0"/>
            </a:endParaRPr>
          </a:p>
          <a:p>
            <a:pPr algn="just"/>
            <a:r>
              <a:rPr lang="ru-RU" sz="2300" dirty="0" smtClean="0">
                <a:latin typeface="Times New Roman" pitchFamily="18" charset="0"/>
                <a:cs typeface="Times New Roman" pitchFamily="18" charset="0"/>
              </a:rPr>
              <a:t>данный  </a:t>
            </a:r>
            <a:r>
              <a:rPr lang="ru-RU" sz="2300" dirty="0">
                <a:latin typeface="Times New Roman" pitchFamily="18" charset="0"/>
                <a:cs typeface="Times New Roman" pitchFamily="18" charset="0"/>
              </a:rPr>
              <a:t>проект может быть использован в практике любого образовательного учреждения в работе со всеми участниками </a:t>
            </a:r>
            <a:r>
              <a:rPr lang="ru-RU" sz="2300" dirty="0" smtClean="0">
                <a:latin typeface="Times New Roman" pitchFamily="18" charset="0"/>
                <a:cs typeface="Times New Roman" pitchFamily="18" charset="0"/>
              </a:rPr>
              <a:t>воспитательно-образовательного процесса.</a:t>
            </a:r>
            <a:endParaRPr lang="ru-RU" sz="2300" b="1" dirty="0">
              <a:solidFill>
                <a:srgbClr val="002060"/>
              </a:solidFill>
              <a:latin typeface="Times New Roman" pitchFamily="18" charset="0"/>
              <a:cs typeface="Times New Roman" pitchFamily="18" charset="0"/>
            </a:endParaRPr>
          </a:p>
          <a:p>
            <a:pPr algn="just"/>
            <a:r>
              <a:rPr lang="ru-RU" sz="2300" b="1" dirty="0">
                <a:solidFill>
                  <a:srgbClr val="C00000"/>
                </a:solidFill>
                <a:latin typeface="Times New Roman" pitchFamily="18" charset="0"/>
                <a:cs typeface="Times New Roman" pitchFamily="18" charset="0"/>
              </a:rPr>
              <a:t>Сроки осуществления проекта</a:t>
            </a:r>
            <a:r>
              <a:rPr lang="ru-RU" sz="2300" b="1" dirty="0" smtClean="0">
                <a:solidFill>
                  <a:srgbClr val="C00000"/>
                </a:solidFill>
                <a:latin typeface="Times New Roman" pitchFamily="18" charset="0"/>
                <a:cs typeface="Times New Roman" pitchFamily="18" charset="0"/>
              </a:rPr>
              <a:t>:</a:t>
            </a:r>
          </a:p>
          <a:p>
            <a:pPr algn="just"/>
            <a:r>
              <a:rPr lang="ru-RU" sz="2300" dirty="0" smtClean="0">
                <a:latin typeface="Times New Roman" pitchFamily="18" charset="0"/>
                <a:cs typeface="Times New Roman" pitchFamily="18" charset="0"/>
              </a:rPr>
              <a:t>период</a:t>
            </a:r>
            <a:r>
              <a:rPr lang="ru-RU" sz="2300" dirty="0">
                <a:latin typeface="Times New Roman" pitchFamily="18" charset="0"/>
                <a:cs typeface="Times New Roman" pitchFamily="18" charset="0"/>
              </a:rPr>
              <a:t> с </a:t>
            </a:r>
            <a:r>
              <a:rPr lang="ru-RU" sz="2300" dirty="0" smtClean="0">
                <a:latin typeface="Times New Roman" pitchFamily="18" charset="0"/>
                <a:cs typeface="Times New Roman" pitchFamily="18" charset="0"/>
              </a:rPr>
              <a:t>сентября </a:t>
            </a:r>
            <a:r>
              <a:rPr lang="ru-RU" sz="2300" dirty="0" smtClean="0">
                <a:latin typeface="Times New Roman" pitchFamily="18" charset="0"/>
                <a:cs typeface="Times New Roman" pitchFamily="18" charset="0"/>
              </a:rPr>
              <a:t>2021 </a:t>
            </a:r>
            <a:r>
              <a:rPr lang="ru-RU" sz="2300" dirty="0">
                <a:latin typeface="Times New Roman" pitchFamily="18" charset="0"/>
                <a:cs typeface="Times New Roman" pitchFamily="18" charset="0"/>
              </a:rPr>
              <a:t>г. по </a:t>
            </a:r>
            <a:r>
              <a:rPr lang="ru-RU" sz="2300" dirty="0" smtClean="0">
                <a:latin typeface="Times New Roman" pitchFamily="18" charset="0"/>
                <a:cs typeface="Times New Roman" pitchFamily="18" charset="0"/>
              </a:rPr>
              <a:t>февраль </a:t>
            </a:r>
            <a:r>
              <a:rPr lang="ru-RU" sz="2300" dirty="0" smtClean="0">
                <a:latin typeface="Times New Roman" pitchFamily="18" charset="0"/>
                <a:cs typeface="Times New Roman" pitchFamily="18" charset="0"/>
              </a:rPr>
              <a:t>2022</a:t>
            </a:r>
            <a:r>
              <a:rPr lang="ru-RU" sz="2300" dirty="0">
                <a:latin typeface="Times New Roman" pitchFamily="18" charset="0"/>
                <a:cs typeface="Times New Roman" pitchFamily="18" charset="0"/>
              </a:rPr>
              <a:t> г</a:t>
            </a:r>
            <a:r>
              <a:rPr lang="ru-RU" sz="2300" dirty="0" smtClean="0">
                <a:latin typeface="Times New Roman" pitchFamily="18" charset="0"/>
                <a:cs typeface="Times New Roman" pitchFamily="18" charset="0"/>
              </a:rPr>
              <a:t>.</a:t>
            </a:r>
            <a:endParaRPr lang="ru-RU" sz="2300" b="1" dirty="0">
              <a:solidFill>
                <a:srgbClr val="002060"/>
              </a:solidFill>
              <a:latin typeface="Times New Roman" pitchFamily="18" charset="0"/>
              <a:cs typeface="Times New Roman" pitchFamily="18" charset="0"/>
            </a:endParaRPr>
          </a:p>
          <a:p>
            <a:pPr algn="just"/>
            <a:r>
              <a:rPr lang="ru-RU" sz="2300" b="1" dirty="0">
                <a:solidFill>
                  <a:srgbClr val="C00000"/>
                </a:solidFill>
                <a:latin typeface="Times New Roman" pitchFamily="18" charset="0"/>
                <a:cs typeface="Times New Roman" pitchFamily="18" charset="0"/>
              </a:rPr>
              <a:t>Вид проекта: </a:t>
            </a:r>
          </a:p>
          <a:p>
            <a:pPr lvl="0" algn="just"/>
            <a:r>
              <a:rPr lang="ru-RU" sz="2300" b="1" dirty="0">
                <a:solidFill>
                  <a:srgbClr val="C00000"/>
                </a:solidFill>
                <a:latin typeface="Times New Roman" pitchFamily="18" charset="0"/>
                <a:cs typeface="Times New Roman" pitchFamily="18" charset="0"/>
              </a:rPr>
              <a:t>по срокам </a:t>
            </a:r>
            <a:r>
              <a:rPr lang="ru-RU" sz="2300" dirty="0">
                <a:latin typeface="Times New Roman" pitchFamily="18" charset="0"/>
                <a:cs typeface="Times New Roman" pitchFamily="18" charset="0"/>
              </a:rPr>
              <a:t>-</a:t>
            </a:r>
            <a:r>
              <a:rPr lang="ru-RU" sz="2300" dirty="0" smtClean="0">
                <a:latin typeface="Times New Roman" pitchFamily="18" charset="0"/>
                <a:cs typeface="Times New Roman" pitchFamily="18" charset="0"/>
              </a:rPr>
              <a:t> среднесрочный</a:t>
            </a:r>
            <a:r>
              <a:rPr lang="ru-RU" sz="2300" dirty="0">
                <a:latin typeface="Times New Roman" pitchFamily="18" charset="0"/>
                <a:cs typeface="Times New Roman" pitchFamily="18" charset="0"/>
              </a:rPr>
              <a:t>;</a:t>
            </a:r>
          </a:p>
          <a:p>
            <a:pPr lvl="0" algn="just"/>
            <a:r>
              <a:rPr lang="ru-RU" sz="2300" b="1" dirty="0">
                <a:solidFill>
                  <a:srgbClr val="C00000"/>
                </a:solidFill>
                <a:latin typeface="Times New Roman" pitchFamily="18" charset="0"/>
                <a:cs typeface="Times New Roman" pitchFamily="18" charset="0"/>
              </a:rPr>
              <a:t>по приоритетному виду деятельности </a:t>
            </a:r>
            <a:r>
              <a:rPr lang="ru-RU" sz="2300" dirty="0">
                <a:latin typeface="Times New Roman" pitchFamily="18" charset="0"/>
                <a:cs typeface="Times New Roman" pitchFamily="18" charset="0"/>
              </a:rPr>
              <a:t>- практический.</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endParaRPr lang="ru-RU" dirty="0"/>
          </a:p>
        </p:txBody>
      </p:sp>
      <p:sp>
        <p:nvSpPr>
          <p:cNvPr id="12" name="TextBox 11"/>
          <p:cNvSpPr txBox="1"/>
          <p:nvPr/>
        </p:nvSpPr>
        <p:spPr>
          <a:xfrm>
            <a:off x="428498" y="764706"/>
            <a:ext cx="9205023" cy="5956088"/>
          </a:xfrm>
          <a:prstGeom prst="rect">
            <a:avLst/>
          </a:prstGeom>
          <a:noFill/>
        </p:spPr>
        <p:txBody>
          <a:bodyPr wrap="square" lIns="107287" tIns="53643" rIns="107287" bIns="53643" rtlCol="0">
            <a:spAutoFit/>
          </a:bodyPr>
          <a:lstStyle/>
          <a:p>
            <a:pPr algn="ctr"/>
            <a:r>
              <a:rPr lang="ru-RU" sz="2000" b="1" dirty="0" smtClean="0">
                <a:solidFill>
                  <a:srgbClr val="C00000"/>
                </a:solidFill>
                <a:latin typeface="Times New Roman" pitchFamily="18" charset="0"/>
                <a:cs typeface="Times New Roman" pitchFamily="18" charset="0"/>
              </a:rPr>
              <a:t>Актуальность проекта:</a:t>
            </a:r>
            <a:endParaRPr lang="ru-RU" sz="2000" dirty="0" smtClean="0">
              <a:solidFill>
                <a:srgbClr val="C00000"/>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        Проблема формирования познавательной активности детей дошкольного возраста очень актуальна в наше время. У детей недостаточно сформирована потребность в самостоятельном познании окружающей действительности. Делая упор на сознательную поисковую активность и продуктивное мышление ребенка, целенаправленно устремляя их на достижение определенных познавательных задач, можно добиться ожидаемых положительных результатов в любом виде деятельности.</a:t>
            </a:r>
          </a:p>
          <a:p>
            <a:r>
              <a:rPr lang="ru-RU" dirty="0" smtClean="0">
                <a:latin typeface="Times New Roman" pitchFamily="18" charset="0"/>
                <a:cs typeface="Times New Roman" pitchFamily="18" charset="0"/>
              </a:rPr>
              <a:t>        Развивающаяся педагогика, основанная на требованиях федерального государственного образовательного стандарта к дошкольному образованию, существенно изменила подход к организации образовательной деятельности в ДОУ. </a:t>
            </a:r>
          </a:p>
          <a:p>
            <a:r>
              <a:rPr lang="ru-RU" dirty="0" smtClean="0">
                <a:latin typeface="Times New Roman" pitchFamily="18" charset="0"/>
                <a:cs typeface="Times New Roman" pitchFamily="18" charset="0"/>
              </a:rPr>
              <a:t>        Современному ребенку необходимо не столько много знать, сколько последовательно и доказательно мыслить, проявлять умственное напряжение. Содержание и методы обучения дошкольников направлены на развитие внимания, памяти, творческого воображения, на выработку умения сравнивать, выделять характерные свойства предметов, обобщать их по определенному признаку, получать удовлетворение от найденного решения. Когда ребенок сам действует с объектами, он лучше познает окружающий мир, поэтому приоритет в работе с детьми следует отдавать практическим методам обучения.</a:t>
            </a:r>
          </a:p>
          <a:p>
            <a:r>
              <a:rPr lang="ru-RU" dirty="0" smtClean="0">
                <a:latin typeface="Times New Roman" pitchFamily="18" charset="0"/>
                <a:cs typeface="Times New Roman" pitchFamily="18" charset="0"/>
              </a:rPr>
              <a:t>        В связи с этим перед нами педагогами стоит задача поиска новых нестандартных форм взаимодействия с воспитанниками. На смену традиционному образованию приходит продуктивное обучение, которое направлено на развитие творческих способностей, формирование у дошкольников интереса к созидательной деятельности. </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endParaRPr lang="ru-RU" dirty="0"/>
          </a:p>
        </p:txBody>
      </p:sp>
      <p:sp>
        <p:nvSpPr>
          <p:cNvPr id="4" name="TextBox 3"/>
          <p:cNvSpPr txBox="1"/>
          <p:nvPr/>
        </p:nvSpPr>
        <p:spPr>
          <a:xfrm>
            <a:off x="1315615" y="1000108"/>
            <a:ext cx="7693836" cy="3924763"/>
          </a:xfrm>
          <a:prstGeom prst="rect">
            <a:avLst/>
          </a:prstGeom>
          <a:noFill/>
        </p:spPr>
        <p:txBody>
          <a:bodyPr wrap="square" lIns="107287" tIns="53643" rIns="107287" bIns="53643" rtlCol="0">
            <a:spAutoFit/>
          </a:bodyPr>
          <a:lstStyle/>
          <a:p>
            <a:pPr algn="ctr"/>
            <a:r>
              <a:rPr lang="ru-RU" sz="2300" b="1" dirty="0">
                <a:solidFill>
                  <a:srgbClr val="C00000"/>
                </a:solidFill>
                <a:latin typeface="Times New Roman" pitchFamily="18" charset="0"/>
                <a:cs typeface="Times New Roman" pitchFamily="18" charset="0"/>
              </a:rPr>
              <a:t>Ожидаемые </a:t>
            </a:r>
            <a:r>
              <a:rPr lang="ru-RU" sz="2300" b="1" dirty="0" smtClean="0">
                <a:solidFill>
                  <a:srgbClr val="C00000"/>
                </a:solidFill>
                <a:latin typeface="Times New Roman" pitchFamily="18" charset="0"/>
                <a:cs typeface="Times New Roman" pitchFamily="18" charset="0"/>
              </a:rPr>
              <a:t>результаты:</a:t>
            </a:r>
          </a:p>
          <a:p>
            <a:pPr algn="ctr"/>
            <a:endParaRPr lang="ru-RU" sz="2300" b="1" dirty="0" smtClean="0">
              <a:solidFill>
                <a:srgbClr val="C00000"/>
              </a:solidFill>
              <a:latin typeface="Times New Roman" pitchFamily="18" charset="0"/>
              <a:cs typeface="Times New Roman" pitchFamily="18" charset="0"/>
            </a:endParaRPr>
          </a:p>
          <a:p>
            <a:pPr algn="ctr">
              <a:buFont typeface="Wingdings" pitchFamily="2" charset="2"/>
              <a:buChar char="Ø"/>
            </a:pPr>
            <a:r>
              <a:rPr lang="ru-RU" sz="2300" dirty="0" smtClean="0">
                <a:latin typeface="Times New Roman" pitchFamily="18" charset="0"/>
                <a:cs typeface="Times New Roman" pitchFamily="18" charset="0"/>
              </a:rPr>
              <a:t>Повышение </a:t>
            </a:r>
            <a:r>
              <a:rPr lang="ru-RU" sz="2300" dirty="0">
                <a:latin typeface="Times New Roman" pitchFamily="18" charset="0"/>
                <a:cs typeface="Times New Roman" pitchFamily="18" charset="0"/>
              </a:rPr>
              <a:t>эффективности </a:t>
            </a:r>
            <a:r>
              <a:rPr lang="ru-RU" sz="2300" dirty="0" smtClean="0">
                <a:latin typeface="Times New Roman" pitchFamily="18" charset="0"/>
                <a:cs typeface="Times New Roman" pitchFamily="18" charset="0"/>
              </a:rPr>
              <a:t>воспитательно-образовательной </a:t>
            </a:r>
            <a:r>
              <a:rPr lang="ru-RU" sz="2300" dirty="0">
                <a:latin typeface="Times New Roman" pitchFamily="18" charset="0"/>
                <a:cs typeface="Times New Roman" pitchFamily="18" charset="0"/>
              </a:rPr>
              <a:t>работы с </a:t>
            </a:r>
            <a:r>
              <a:rPr lang="ru-RU" sz="2300" dirty="0" smtClean="0">
                <a:latin typeface="Times New Roman" pitchFamily="18" charset="0"/>
                <a:cs typeface="Times New Roman" pitchFamily="18" charset="0"/>
              </a:rPr>
              <a:t>детьми, </a:t>
            </a:r>
            <a:r>
              <a:rPr lang="ru-RU" sz="2300" dirty="0">
                <a:latin typeface="Times New Roman" pitchFamily="18" charset="0"/>
                <a:cs typeface="Times New Roman" pitchFamily="18" charset="0"/>
              </a:rPr>
              <a:t>через применение на практике эффективных нетрадиционных приёмов </a:t>
            </a:r>
            <a:r>
              <a:rPr lang="ru-RU" sz="2300" dirty="0" smtClean="0">
                <a:latin typeface="Times New Roman" pitchFamily="18" charset="0"/>
                <a:cs typeface="Times New Roman" pitchFamily="18" charset="0"/>
              </a:rPr>
              <a:t>работы</a:t>
            </a:r>
          </a:p>
          <a:p>
            <a:pPr algn="ctr">
              <a:buFont typeface="Wingdings" pitchFamily="2" charset="2"/>
              <a:buChar char="Ø"/>
            </a:pPr>
            <a:endParaRPr lang="ru-RU" sz="2300" dirty="0">
              <a:latin typeface="Times New Roman" pitchFamily="18" charset="0"/>
              <a:cs typeface="Times New Roman" pitchFamily="18" charset="0"/>
            </a:endParaRPr>
          </a:p>
          <a:p>
            <a:pPr algn="ctr">
              <a:buFont typeface="Wingdings" pitchFamily="2" charset="2"/>
              <a:buChar char="Ø"/>
            </a:pPr>
            <a:r>
              <a:rPr lang="ru-RU" sz="2300" dirty="0">
                <a:latin typeface="Times New Roman" pitchFamily="18" charset="0"/>
                <a:cs typeface="Times New Roman" pitchFamily="18" charset="0"/>
              </a:rPr>
              <a:t>Мотивация на сотрудничество с </a:t>
            </a:r>
            <a:r>
              <a:rPr lang="ru-RU" sz="2300" dirty="0" smtClean="0">
                <a:latin typeface="Times New Roman" pitchFamily="18" charset="0"/>
                <a:cs typeface="Times New Roman" pitchFamily="18" charset="0"/>
              </a:rPr>
              <a:t>семьёй</a:t>
            </a:r>
          </a:p>
          <a:p>
            <a:pPr algn="ctr">
              <a:buFont typeface="Wingdings" pitchFamily="2" charset="2"/>
              <a:buChar char="Ø"/>
            </a:pPr>
            <a:endParaRPr lang="ru-RU" sz="2300" dirty="0">
              <a:latin typeface="Times New Roman" pitchFamily="18" charset="0"/>
              <a:cs typeface="Times New Roman" pitchFamily="18" charset="0"/>
            </a:endParaRPr>
          </a:p>
          <a:p>
            <a:pPr algn="ctr">
              <a:buFont typeface="Wingdings" pitchFamily="2" charset="2"/>
              <a:buChar char="Ø"/>
            </a:pPr>
            <a:r>
              <a:rPr lang="ru-RU" sz="2300" dirty="0">
                <a:latin typeface="Times New Roman" pitchFamily="18" charset="0"/>
                <a:cs typeface="Times New Roman" pitchFamily="18" charset="0"/>
              </a:rPr>
              <a:t>Создание современных подходов во взаимодействии </a:t>
            </a:r>
            <a:r>
              <a:rPr lang="ru-RU" sz="2300" dirty="0" smtClean="0">
                <a:latin typeface="Times New Roman" pitchFamily="18" charset="0"/>
                <a:cs typeface="Times New Roman" pitchFamily="18" charset="0"/>
              </a:rPr>
              <a:t>воспитателя </a:t>
            </a:r>
            <a:r>
              <a:rPr lang="ru-RU" sz="2300" dirty="0">
                <a:latin typeface="Times New Roman" pitchFamily="18" charset="0"/>
                <a:cs typeface="Times New Roman" pitchFamily="18" charset="0"/>
              </a:rPr>
              <a:t>и </a:t>
            </a:r>
            <a:r>
              <a:rPr lang="ru-RU" sz="2300" dirty="0" smtClean="0">
                <a:latin typeface="Times New Roman" pitchFamily="18" charset="0"/>
                <a:cs typeface="Times New Roman" pitchFamily="18" charset="0"/>
              </a:rPr>
              <a:t>родителей</a:t>
            </a:r>
            <a:endParaRPr lang="ru-RU" sz="2300" dirty="0">
              <a:latin typeface="Times New Roman" pitchFamily="18" charset="0"/>
              <a:cs typeface="Times New Roman" pitchFamily="18" charset="0"/>
            </a:endParaRPr>
          </a:p>
          <a:p>
            <a:endParaRPr lang="ru-RU" dirty="0"/>
          </a:p>
        </p:txBody>
      </p:sp>
      <p:sp>
        <p:nvSpPr>
          <p:cNvPr id="5" name="TextBox 4"/>
          <p:cNvSpPr txBox="1"/>
          <p:nvPr/>
        </p:nvSpPr>
        <p:spPr>
          <a:xfrm>
            <a:off x="1286593" y="4357695"/>
            <a:ext cx="7644849" cy="2508991"/>
          </a:xfrm>
          <a:prstGeom prst="rect">
            <a:avLst/>
          </a:prstGeom>
          <a:noFill/>
        </p:spPr>
        <p:txBody>
          <a:bodyPr wrap="square" lIns="107287" tIns="53643" rIns="107287" bIns="53643" rtlCol="0">
            <a:spAutoFit/>
          </a:bodyPr>
          <a:lstStyle/>
          <a:p>
            <a:pPr algn="ctr"/>
            <a:r>
              <a:rPr lang="ru-RU" sz="2300" b="1" dirty="0">
                <a:solidFill>
                  <a:srgbClr val="C00000"/>
                </a:solidFill>
                <a:latin typeface="Times New Roman" pitchFamily="18" charset="0"/>
                <a:cs typeface="Times New Roman" pitchFamily="18" charset="0"/>
              </a:rPr>
              <a:t>Возможные </a:t>
            </a:r>
            <a:r>
              <a:rPr lang="ru-RU" sz="2300" b="1" dirty="0" smtClean="0">
                <a:solidFill>
                  <a:srgbClr val="C00000"/>
                </a:solidFill>
                <a:latin typeface="Times New Roman" pitchFamily="18" charset="0"/>
                <a:cs typeface="Times New Roman" pitchFamily="18" charset="0"/>
              </a:rPr>
              <a:t>риски:</a:t>
            </a:r>
          </a:p>
          <a:p>
            <a:pPr algn="ctr"/>
            <a:endParaRPr lang="ru-RU" sz="2300" b="1" dirty="0" smtClean="0">
              <a:latin typeface="Times New Roman" pitchFamily="18" charset="0"/>
              <a:cs typeface="Times New Roman" pitchFamily="18" charset="0"/>
            </a:endParaRPr>
          </a:p>
          <a:p>
            <a:pPr algn="ctr">
              <a:buFont typeface="Wingdings" pitchFamily="2" charset="2"/>
              <a:buChar char="Ø"/>
            </a:pP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Риски в неэффективности использования </a:t>
            </a:r>
            <a:r>
              <a:rPr lang="ru-RU" sz="2300" dirty="0" err="1">
                <a:latin typeface="Times New Roman" pitchFamily="18" charset="0"/>
                <a:cs typeface="Times New Roman" pitchFamily="18" charset="0"/>
              </a:rPr>
              <a:t>л</a:t>
            </a:r>
            <a:r>
              <a:rPr lang="ru-RU" sz="2300" dirty="0" err="1" smtClean="0">
                <a:latin typeface="Times New Roman" pitchFamily="18" charset="0"/>
                <a:cs typeface="Times New Roman" pitchFamily="18" charset="0"/>
              </a:rPr>
              <a:t>эпбуков</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минимальны, зависят они от того, насколько правильно </a:t>
            </a:r>
            <a:r>
              <a:rPr lang="ru-RU" sz="2300" dirty="0" smtClean="0">
                <a:latin typeface="Times New Roman" pitchFamily="18" charset="0"/>
                <a:cs typeface="Times New Roman" pitchFamily="18" charset="0"/>
              </a:rPr>
              <a:t>продуманы игровые </a:t>
            </a:r>
            <a:r>
              <a:rPr lang="ru-RU" sz="2300" dirty="0">
                <a:latin typeface="Times New Roman" pitchFamily="18" charset="0"/>
                <a:cs typeface="Times New Roman" pitchFamily="18" charset="0"/>
              </a:rPr>
              <a:t>формы работы с детьми,  насколько грамотно </a:t>
            </a:r>
            <a:r>
              <a:rPr lang="ru-RU" sz="2300" dirty="0" smtClean="0">
                <a:latin typeface="Times New Roman" pitchFamily="18" charset="0"/>
                <a:cs typeface="Times New Roman" pitchFamily="18" charset="0"/>
              </a:rPr>
              <a:t>выстроено  </a:t>
            </a:r>
            <a:r>
              <a:rPr lang="ru-RU" sz="2300" dirty="0">
                <a:latin typeface="Times New Roman" pitchFamily="18" charset="0"/>
                <a:cs typeface="Times New Roman" pitchFamily="18" charset="0"/>
              </a:rPr>
              <a:t>взаимодействие с </a:t>
            </a:r>
            <a:r>
              <a:rPr lang="ru-RU" sz="2300" dirty="0" smtClean="0">
                <a:latin typeface="Times New Roman" pitchFamily="18" charset="0"/>
                <a:cs typeface="Times New Roman" pitchFamily="18" charset="0"/>
              </a:rPr>
              <a:t>семьёй.</a:t>
            </a:r>
            <a:endParaRPr lang="ru-RU" sz="2300" dirty="0">
              <a:latin typeface="Times New Roman" pitchFamily="18" charset="0"/>
              <a:cs typeface="Times New Roman" pitchFamily="18" charset="0"/>
            </a:endParaRPr>
          </a:p>
          <a:p>
            <a:pPr algn="ctr"/>
            <a:endParaRPr lang="ru-RU"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endParaRPr lang="ru-RU" dirty="0"/>
          </a:p>
        </p:txBody>
      </p:sp>
      <p:sp>
        <p:nvSpPr>
          <p:cNvPr id="6" name="TextBox 5"/>
          <p:cNvSpPr txBox="1"/>
          <p:nvPr/>
        </p:nvSpPr>
        <p:spPr>
          <a:xfrm>
            <a:off x="541704" y="404664"/>
            <a:ext cx="8935799" cy="6756307"/>
          </a:xfrm>
          <a:prstGeom prst="rect">
            <a:avLst/>
          </a:prstGeom>
          <a:noFill/>
        </p:spPr>
        <p:txBody>
          <a:bodyPr wrap="square" lIns="107287" tIns="53643" rIns="107287" bIns="53643" rtlCol="0">
            <a:spAutoFit/>
          </a:bodyPr>
          <a:lstStyle/>
          <a:p>
            <a:pPr algn="ctr"/>
            <a:endParaRPr lang="ru-RU" sz="2300" b="1" dirty="0" smtClean="0">
              <a:solidFill>
                <a:srgbClr val="C00000"/>
              </a:solidFill>
              <a:latin typeface="Times New Roman" pitchFamily="18" charset="0"/>
              <a:cs typeface="Times New Roman" pitchFamily="18" charset="0"/>
            </a:endParaRPr>
          </a:p>
          <a:p>
            <a:pPr algn="just"/>
            <a:r>
              <a:rPr lang="ru-RU" sz="2300" dirty="0" smtClean="0">
                <a:latin typeface="Times New Roman" pitchFamily="18" charset="0"/>
                <a:cs typeface="Times New Roman" pitchFamily="18" charset="0"/>
              </a:rPr>
              <a:t>      Одним из перспективных методов, способствующих решению данной проблемы, является </a:t>
            </a:r>
            <a:r>
              <a:rPr lang="ru-RU" sz="2300" dirty="0" err="1" smtClean="0">
                <a:latin typeface="Times New Roman" pitchFamily="18" charset="0"/>
                <a:cs typeface="Times New Roman" pitchFamily="18" charset="0"/>
              </a:rPr>
              <a:t>лэпбук</a:t>
            </a:r>
            <a:r>
              <a:rPr lang="ru-RU" sz="2300" dirty="0" smtClean="0">
                <a:latin typeface="Times New Roman" pitchFamily="18" charset="0"/>
                <a:cs typeface="Times New Roman" pitchFamily="18" charset="0"/>
              </a:rPr>
              <a:t>. Лэпбук – это универсальное пособие, которое может быть итогом проектной и самостоятельной деятельности детей, тематической недели, предусмотренной основной образовательной программой дошкольной образовательной организации. Может быть использован при реализации любой из образовательных областей, обеспечивая их интеграцию.</a:t>
            </a:r>
          </a:p>
          <a:p>
            <a:pPr algn="ctr"/>
            <a:r>
              <a:rPr lang="ru-RU" sz="2300" b="1" dirty="0" smtClean="0">
                <a:solidFill>
                  <a:srgbClr val="C00000"/>
                </a:solidFill>
                <a:latin typeface="Times New Roman" pitchFamily="18" charset="0"/>
                <a:cs typeface="Times New Roman" pitchFamily="18" charset="0"/>
              </a:rPr>
              <a:t>Преимущества </a:t>
            </a:r>
            <a:r>
              <a:rPr lang="ru-RU" sz="2300" b="1" dirty="0">
                <a:solidFill>
                  <a:srgbClr val="C00000"/>
                </a:solidFill>
                <a:latin typeface="Times New Roman" pitchFamily="18" charset="0"/>
                <a:cs typeface="Times New Roman" pitchFamily="18" charset="0"/>
              </a:rPr>
              <a:t>использования </a:t>
            </a:r>
            <a:r>
              <a:rPr lang="ru-RU" sz="2300" b="1" dirty="0" err="1">
                <a:solidFill>
                  <a:srgbClr val="C00000"/>
                </a:solidFill>
                <a:latin typeface="Times New Roman" pitchFamily="18" charset="0"/>
                <a:cs typeface="Times New Roman" pitchFamily="18" charset="0"/>
              </a:rPr>
              <a:t>Лэпбуков</a:t>
            </a:r>
            <a:r>
              <a:rPr lang="ru-RU" sz="2300" b="1" dirty="0" smtClean="0">
                <a:solidFill>
                  <a:srgbClr val="C00000"/>
                </a:solidFill>
                <a:latin typeface="Times New Roman" pitchFamily="18" charset="0"/>
                <a:cs typeface="Times New Roman" pitchFamily="18" charset="0"/>
              </a:rPr>
              <a:t>:</a:t>
            </a:r>
            <a:endParaRPr lang="ru-RU" sz="2300" dirty="0">
              <a:latin typeface="Times New Roman" pitchFamily="18" charset="0"/>
              <a:cs typeface="Times New Roman" pitchFamily="18" charset="0"/>
            </a:endParaRPr>
          </a:p>
          <a:p>
            <a:pPr lvl="0" algn="just">
              <a:buFont typeface="Arial" pitchFamily="34" charset="0"/>
              <a:buChar char="•"/>
            </a:pPr>
            <a:r>
              <a:rPr lang="ru-RU" sz="2300" dirty="0" smtClean="0">
                <a:latin typeface="Times New Roman" pitchFamily="18" charset="0"/>
                <a:cs typeface="Times New Roman" pitchFamily="18" charset="0"/>
              </a:rPr>
              <a:t> ребенок</a:t>
            </a:r>
            <a:r>
              <a:rPr lang="ru-RU" sz="2300" dirty="0">
                <a:latin typeface="Times New Roman" pitchFamily="18" charset="0"/>
                <a:cs typeface="Times New Roman" pitchFamily="18" charset="0"/>
              </a:rPr>
              <a:t>  самостоятельно собирает нужную информацию</a:t>
            </a:r>
            <a:r>
              <a:rPr lang="ru-RU" sz="2300" dirty="0" smtClean="0">
                <a:latin typeface="Times New Roman" pitchFamily="18" charset="0"/>
                <a:cs typeface="Times New Roman" pitchFamily="18" charset="0"/>
              </a:rPr>
              <a:t>;</a:t>
            </a:r>
            <a:endParaRPr lang="ru-RU" sz="2300" dirty="0">
              <a:latin typeface="Times New Roman" pitchFamily="18" charset="0"/>
              <a:cs typeface="Times New Roman" pitchFamily="18" charset="0"/>
            </a:endParaRPr>
          </a:p>
          <a:p>
            <a:pPr lvl="0" algn="just">
              <a:buFont typeface="Arial" pitchFamily="34" charset="0"/>
              <a:buChar char="•"/>
            </a:pPr>
            <a:r>
              <a:rPr lang="ru-RU" sz="2300" dirty="0" smtClean="0">
                <a:latin typeface="Times New Roman" pitchFamily="18" charset="0"/>
                <a:cs typeface="Times New Roman" pitchFamily="18" charset="0"/>
              </a:rPr>
              <a:t> структурирует </a:t>
            </a:r>
            <a:r>
              <a:rPr lang="ru-RU" sz="2300" dirty="0">
                <a:latin typeface="Times New Roman" pitchFamily="18" charset="0"/>
                <a:cs typeface="Times New Roman" pitchFamily="18" charset="0"/>
              </a:rPr>
              <a:t>большой объем данных</a:t>
            </a:r>
            <a:r>
              <a:rPr lang="ru-RU" sz="2300" dirty="0" smtClean="0">
                <a:latin typeface="Times New Roman" pitchFamily="18" charset="0"/>
                <a:cs typeface="Times New Roman" pitchFamily="18" charset="0"/>
              </a:rPr>
              <a:t>;</a:t>
            </a:r>
            <a:endParaRPr lang="ru-RU" sz="2300" dirty="0">
              <a:latin typeface="Times New Roman" pitchFamily="18" charset="0"/>
              <a:cs typeface="Times New Roman" pitchFamily="18" charset="0"/>
            </a:endParaRPr>
          </a:p>
          <a:p>
            <a:pPr lvl="0" algn="just">
              <a:buFont typeface="Arial" pitchFamily="34" charset="0"/>
              <a:buChar char="•"/>
            </a:pPr>
            <a:r>
              <a:rPr lang="ru-RU" sz="2300" dirty="0" smtClean="0">
                <a:latin typeface="Times New Roman" pitchFamily="18" charset="0"/>
                <a:cs typeface="Times New Roman" pitchFamily="18" charset="0"/>
              </a:rPr>
              <a:t> побуждает </a:t>
            </a:r>
            <a:r>
              <a:rPr lang="ru-RU" sz="2300" dirty="0">
                <a:latin typeface="Times New Roman" pitchFamily="18" charset="0"/>
                <a:cs typeface="Times New Roman" pitchFamily="18" charset="0"/>
              </a:rPr>
              <a:t>интерес у детей к познавательному развитию</a:t>
            </a:r>
            <a:r>
              <a:rPr lang="ru-RU" sz="2300" dirty="0" smtClean="0">
                <a:latin typeface="Times New Roman" pitchFamily="18" charset="0"/>
                <a:cs typeface="Times New Roman" pitchFamily="18" charset="0"/>
              </a:rPr>
              <a:t>;</a:t>
            </a:r>
            <a:endParaRPr lang="ru-RU" sz="2300" dirty="0">
              <a:latin typeface="Times New Roman" pitchFamily="18" charset="0"/>
              <a:cs typeface="Times New Roman" pitchFamily="18" charset="0"/>
            </a:endParaRPr>
          </a:p>
          <a:p>
            <a:pPr lvl="0" algn="just">
              <a:buFont typeface="Arial" pitchFamily="34" charset="0"/>
              <a:buChar char="•"/>
            </a:pPr>
            <a:r>
              <a:rPr lang="ru-RU" sz="2300" dirty="0" smtClean="0">
                <a:latin typeface="Times New Roman" pitchFamily="18" charset="0"/>
                <a:cs typeface="Times New Roman" pitchFamily="18" charset="0"/>
              </a:rPr>
              <a:t> может </a:t>
            </a:r>
            <a:r>
              <a:rPr lang="ru-RU" sz="2300" dirty="0">
                <a:latin typeface="Times New Roman" pitchFamily="18" charset="0"/>
                <a:cs typeface="Times New Roman" pitchFamily="18" charset="0"/>
              </a:rPr>
              <a:t>разнообразить занятие или совместную деятельность со взрослым</a:t>
            </a:r>
            <a:r>
              <a:rPr lang="ru-RU" sz="2300" dirty="0" smtClean="0">
                <a:latin typeface="Times New Roman" pitchFamily="18" charset="0"/>
                <a:cs typeface="Times New Roman" pitchFamily="18" charset="0"/>
              </a:rPr>
              <a:t>;</a:t>
            </a:r>
            <a:endParaRPr lang="ru-RU" sz="2300" dirty="0">
              <a:latin typeface="Times New Roman" pitchFamily="18" charset="0"/>
              <a:cs typeface="Times New Roman" pitchFamily="18" charset="0"/>
            </a:endParaRPr>
          </a:p>
          <a:p>
            <a:pPr lvl="0" algn="just">
              <a:buFont typeface="Arial" pitchFamily="34" charset="0"/>
              <a:buChar char="•"/>
            </a:pPr>
            <a:r>
              <a:rPr lang="ru-RU" sz="2300" dirty="0" smtClean="0">
                <a:latin typeface="Times New Roman" pitchFamily="18" charset="0"/>
                <a:cs typeface="Times New Roman" pitchFamily="18" charset="0"/>
              </a:rPr>
              <a:t> развивает </a:t>
            </a:r>
            <a:r>
              <a:rPr lang="ru-RU" sz="2300" dirty="0" err="1">
                <a:latin typeface="Times New Roman" pitchFamily="18" charset="0"/>
                <a:cs typeface="Times New Roman" pitchFamily="18" charset="0"/>
              </a:rPr>
              <a:t>креативность</a:t>
            </a:r>
            <a:r>
              <a:rPr lang="ru-RU" sz="2300" dirty="0">
                <a:latin typeface="Times New Roman" pitchFamily="18" charset="0"/>
                <a:cs typeface="Times New Roman" pitchFamily="18" charset="0"/>
              </a:rPr>
              <a:t> и творческое мышление</a:t>
            </a:r>
            <a:r>
              <a:rPr lang="ru-RU" sz="2300" dirty="0" smtClean="0">
                <a:latin typeface="Times New Roman" pitchFamily="18" charset="0"/>
                <a:cs typeface="Times New Roman" pitchFamily="18" charset="0"/>
              </a:rPr>
              <a:t>;</a:t>
            </a:r>
            <a:endParaRPr lang="ru-RU" sz="2300" dirty="0">
              <a:latin typeface="Times New Roman" pitchFamily="18" charset="0"/>
              <a:cs typeface="Times New Roman" pitchFamily="18" charset="0"/>
            </a:endParaRPr>
          </a:p>
          <a:p>
            <a:pPr lvl="0" algn="just">
              <a:buFont typeface="Arial" pitchFamily="34" charset="0"/>
              <a:buChar char="•"/>
            </a:pPr>
            <a:r>
              <a:rPr lang="ru-RU" sz="2300" dirty="0">
                <a:latin typeface="Times New Roman" pitchFamily="18" charset="0"/>
                <a:cs typeface="Times New Roman" pitchFamily="18" charset="0"/>
              </a:rPr>
              <a:t> способствует  быстрому запоминанию информации</a:t>
            </a:r>
            <a:r>
              <a:rPr lang="ru-RU" sz="2300" dirty="0" smtClean="0">
                <a:latin typeface="Times New Roman" pitchFamily="18" charset="0"/>
                <a:cs typeface="Times New Roman" pitchFamily="18" charset="0"/>
              </a:rPr>
              <a:t>;</a:t>
            </a:r>
            <a:endParaRPr lang="ru-RU" sz="2300" dirty="0">
              <a:latin typeface="Times New Roman" pitchFamily="18" charset="0"/>
              <a:cs typeface="Times New Roman" pitchFamily="18" charset="0"/>
            </a:endParaRPr>
          </a:p>
          <a:p>
            <a:pPr lvl="0" algn="just">
              <a:buFont typeface="Arial" pitchFamily="34" charset="0"/>
              <a:buChar char="•"/>
            </a:pPr>
            <a:r>
              <a:rPr lang="ru-RU" sz="2300" dirty="0" smtClean="0">
                <a:latin typeface="Times New Roman" pitchFamily="18" charset="0"/>
                <a:cs typeface="Times New Roman" pitchFamily="18" charset="0"/>
              </a:rPr>
              <a:t> объединяет </a:t>
            </a:r>
            <a:r>
              <a:rPr lang="ru-RU" sz="2300" dirty="0">
                <a:latin typeface="Times New Roman" pitchFamily="18" charset="0"/>
                <a:cs typeface="Times New Roman" pitchFamily="18" charset="0"/>
              </a:rPr>
              <a:t>людей для увлекательного и полезного занятия.</a:t>
            </a:r>
          </a:p>
          <a:p>
            <a:pPr algn="just"/>
            <a:r>
              <a:rPr lang="ru-RU" sz="2300" dirty="0" smtClean="0">
                <a:latin typeface="Times New Roman" pitchFamily="18" charset="0"/>
                <a:cs typeface="Times New Roman" pitchFamily="18" charset="0"/>
              </a:rPr>
              <a:t>и </a:t>
            </a:r>
            <a:r>
              <a:rPr lang="ru-RU" sz="2300" dirty="0">
                <a:latin typeface="Times New Roman" pitchFamily="18" charset="0"/>
                <a:cs typeface="Times New Roman" pitchFamily="18" charset="0"/>
              </a:rPr>
              <a:t>творческую активность всех </a:t>
            </a:r>
            <a:r>
              <a:rPr lang="ru-RU" sz="2300" dirty="0" smtClean="0">
                <a:latin typeface="Times New Roman" pitchFamily="18" charset="0"/>
                <a:cs typeface="Times New Roman" pitchFamily="18" charset="0"/>
              </a:rPr>
              <a:t>воспитанников.</a:t>
            </a:r>
            <a:endParaRPr lang="ru-RU" sz="2300"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endParaRPr lang="ru-RU" dirty="0"/>
          </a:p>
        </p:txBody>
      </p:sp>
      <p:sp>
        <p:nvSpPr>
          <p:cNvPr id="7" name="TextBox 6"/>
          <p:cNvSpPr txBox="1"/>
          <p:nvPr/>
        </p:nvSpPr>
        <p:spPr>
          <a:xfrm>
            <a:off x="696486" y="908721"/>
            <a:ext cx="8822593" cy="5771422"/>
          </a:xfrm>
          <a:prstGeom prst="rect">
            <a:avLst/>
          </a:prstGeom>
          <a:noFill/>
        </p:spPr>
        <p:txBody>
          <a:bodyPr wrap="square" lIns="107287" tIns="53643" rIns="107287" bIns="53643" rtlCol="0">
            <a:spAutoFit/>
          </a:bodyPr>
          <a:lstStyle/>
          <a:p>
            <a:pPr algn="ctr"/>
            <a:r>
              <a:rPr lang="ru-RU" sz="2300" b="1" dirty="0" smtClean="0">
                <a:solidFill>
                  <a:srgbClr val="C00000"/>
                </a:solidFill>
                <a:latin typeface="Times New Roman" pitchFamily="18" charset="0"/>
                <a:cs typeface="Times New Roman" pitchFamily="18" charset="0"/>
              </a:rPr>
              <a:t>Лэпбук отвечает требованиям ФГОС ДО </a:t>
            </a:r>
          </a:p>
          <a:p>
            <a:pPr algn="ctr"/>
            <a:r>
              <a:rPr lang="ru-RU" sz="2300" b="1" dirty="0" smtClean="0">
                <a:solidFill>
                  <a:srgbClr val="C00000"/>
                </a:solidFill>
                <a:latin typeface="Times New Roman" pitchFamily="18" charset="0"/>
                <a:cs typeface="Times New Roman" pitchFamily="18" charset="0"/>
              </a:rPr>
              <a:t>к развивающей предметно-пространственной среде:</a:t>
            </a:r>
          </a:p>
          <a:p>
            <a:pPr algn="ctr"/>
            <a:endParaRPr lang="ru-RU" sz="2300" b="1" dirty="0" smtClean="0">
              <a:solidFill>
                <a:srgbClr val="C00000"/>
              </a:solidFill>
              <a:latin typeface="Times New Roman" pitchFamily="18" charset="0"/>
              <a:cs typeface="Times New Roman" pitchFamily="18" charset="0"/>
            </a:endParaRPr>
          </a:p>
          <a:p>
            <a:pPr>
              <a:buFont typeface="Arial" pitchFamily="34" charset="0"/>
              <a:buChar char="•"/>
            </a:pPr>
            <a:r>
              <a:rPr lang="ru-RU" sz="2300" dirty="0" smtClean="0">
                <a:solidFill>
                  <a:srgbClr val="002060"/>
                </a:solidFill>
                <a:latin typeface="Times New Roman" pitchFamily="18" charset="0"/>
                <a:cs typeface="Times New Roman" pitchFamily="18" charset="0"/>
              </a:rPr>
              <a:t> </a:t>
            </a:r>
            <a:r>
              <a:rPr lang="ru-RU" sz="2300" dirty="0" smtClean="0">
                <a:latin typeface="Times New Roman" pitchFamily="18" charset="0"/>
                <a:cs typeface="Times New Roman" pitchFamily="18" charset="0"/>
              </a:rPr>
              <a:t>информативен;</a:t>
            </a:r>
          </a:p>
          <a:p>
            <a:pPr lvl="0">
              <a:buFont typeface="Arial" pitchFamily="34" charset="0"/>
              <a:buChar char="•"/>
            </a:pP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полифункционален</a:t>
            </a:r>
            <a:r>
              <a:rPr lang="ru-RU" sz="2300" dirty="0" smtClean="0">
                <a:latin typeface="Times New Roman" pitchFamily="18" charset="0"/>
                <a:cs typeface="Times New Roman" pitchFamily="18" charset="0"/>
              </a:rPr>
              <a:t>: способствует развитию творчества, воображения;</a:t>
            </a:r>
          </a:p>
          <a:p>
            <a:pPr lvl="0">
              <a:buFont typeface="Arial" pitchFamily="34" charset="0"/>
              <a:buChar char="•"/>
            </a:pPr>
            <a:r>
              <a:rPr lang="ru-RU" sz="2300" dirty="0" smtClean="0">
                <a:latin typeface="Times New Roman" pitchFamily="18" charset="0"/>
                <a:cs typeface="Times New Roman" pitchFamily="18" charset="0"/>
              </a:rPr>
              <a:t> пригоден к использованию одновременно группой детей (в том числе с участием взрослого как играющего партнера);</a:t>
            </a:r>
          </a:p>
          <a:p>
            <a:pPr lvl="0">
              <a:buFont typeface="Arial" pitchFamily="34" charset="0"/>
              <a:buChar char="•"/>
            </a:pPr>
            <a:r>
              <a:rPr lang="ru-RU" sz="2300" dirty="0" smtClean="0">
                <a:latin typeface="Times New Roman" pitchFamily="18" charset="0"/>
                <a:cs typeface="Times New Roman" pitchFamily="18" charset="0"/>
              </a:rPr>
              <a:t> обладает дидактическими свойствами;</a:t>
            </a:r>
          </a:p>
          <a:p>
            <a:pPr lvl="0">
              <a:buFont typeface="Arial" pitchFamily="34" charset="0"/>
              <a:buChar char="•"/>
            </a:pPr>
            <a:r>
              <a:rPr lang="ru-RU" sz="2300" dirty="0" smtClean="0">
                <a:latin typeface="Times New Roman" pitchFamily="18" charset="0"/>
                <a:cs typeface="Times New Roman" pitchFamily="18" charset="0"/>
              </a:rPr>
              <a:t> является средством художественно-эстетического развития ребенка, приобщает его к миру искусства;</a:t>
            </a:r>
          </a:p>
          <a:p>
            <a:pPr lvl="0">
              <a:buFont typeface="Arial" pitchFamily="34" charset="0"/>
              <a:buChar char="•"/>
            </a:pPr>
            <a:r>
              <a:rPr lang="ru-RU" sz="2300" dirty="0" smtClean="0">
                <a:latin typeface="Times New Roman" pitchFamily="18" charset="0"/>
                <a:cs typeface="Times New Roman" pitchFamily="18" charset="0"/>
              </a:rPr>
              <a:t> вариативен (предполагает несколько вариантов использования каждой его части);</a:t>
            </a:r>
          </a:p>
          <a:p>
            <a:pPr lvl="0">
              <a:buFont typeface="Arial" pitchFamily="34" charset="0"/>
              <a:buChar char="•"/>
            </a:pPr>
            <a:r>
              <a:rPr lang="ru-RU" sz="2300" dirty="0" smtClean="0">
                <a:latin typeface="Times New Roman" pitchFamily="18" charset="0"/>
                <a:cs typeface="Times New Roman" pitchFamily="18" charset="0"/>
              </a:rPr>
              <a:t> его структура и содержание доступно детям дошкольного возраста;</a:t>
            </a:r>
          </a:p>
          <a:p>
            <a:pPr lvl="0">
              <a:buFont typeface="Arial" pitchFamily="34" charset="0"/>
              <a:buChar char="•"/>
            </a:pPr>
            <a:r>
              <a:rPr lang="ru-RU" sz="2300" dirty="0" smtClean="0">
                <a:latin typeface="Times New Roman" pitchFamily="18" charset="0"/>
                <a:cs typeface="Times New Roman" pitchFamily="18" charset="0"/>
              </a:rPr>
              <a:t> обеспечивает игровую, познавательную, исследовательскую деятельность.</a:t>
            </a:r>
            <a:endParaRPr lang="ru-RU"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endParaRPr lang="ru-RU" dirty="0"/>
          </a:p>
        </p:txBody>
      </p:sp>
      <p:sp>
        <p:nvSpPr>
          <p:cNvPr id="6" name="TextBox 5"/>
          <p:cNvSpPr txBox="1"/>
          <p:nvPr/>
        </p:nvSpPr>
        <p:spPr>
          <a:xfrm>
            <a:off x="619095" y="836712"/>
            <a:ext cx="8899984" cy="7187195"/>
          </a:xfrm>
          <a:prstGeom prst="rect">
            <a:avLst/>
          </a:prstGeom>
          <a:noFill/>
        </p:spPr>
        <p:txBody>
          <a:bodyPr wrap="square" lIns="107287" tIns="53643" rIns="107287" bIns="53643" rtlCol="0">
            <a:spAutoFit/>
          </a:bodyPr>
          <a:lstStyle/>
          <a:p>
            <a:pPr algn="ctr"/>
            <a:r>
              <a:rPr lang="ru-RU" sz="2300" b="1" dirty="0">
                <a:solidFill>
                  <a:srgbClr val="C00000"/>
                </a:solidFill>
                <a:latin typeface="Times New Roman" pitchFamily="18" charset="0"/>
                <a:cs typeface="Times New Roman" pitchFamily="18" charset="0"/>
              </a:rPr>
              <a:t>Основные мероприятия </a:t>
            </a:r>
            <a:r>
              <a:rPr lang="ru-RU" sz="2300" b="1" dirty="0" smtClean="0">
                <a:solidFill>
                  <a:srgbClr val="C00000"/>
                </a:solidFill>
                <a:latin typeface="Times New Roman" pitchFamily="18" charset="0"/>
                <a:cs typeface="Times New Roman" pitchFamily="18" charset="0"/>
              </a:rPr>
              <a:t>проекта:</a:t>
            </a:r>
          </a:p>
          <a:p>
            <a:pPr algn="ctr"/>
            <a:endParaRPr lang="ru-RU" sz="2300" b="1" dirty="0" smtClean="0">
              <a:solidFill>
                <a:srgbClr val="C00000"/>
              </a:solidFill>
              <a:latin typeface="Times New Roman" pitchFamily="18" charset="0"/>
              <a:cs typeface="Times New Roman" pitchFamily="18" charset="0"/>
            </a:endParaRPr>
          </a:p>
          <a:p>
            <a:pPr marL="402325" indent="-402325">
              <a:buAutoNum type="romanUcPeriod"/>
            </a:pPr>
            <a:r>
              <a:rPr lang="ru-RU" sz="2300" b="1" dirty="0" smtClean="0">
                <a:solidFill>
                  <a:srgbClr val="C00000"/>
                </a:solidFill>
                <a:latin typeface="Times New Roman" pitchFamily="18" charset="0"/>
                <a:cs typeface="Times New Roman" pitchFamily="18" charset="0"/>
              </a:rPr>
              <a:t>Подготовительный этап</a:t>
            </a:r>
          </a:p>
          <a:p>
            <a:pPr marL="402325" indent="-402325"/>
            <a:endParaRPr lang="ru-RU" sz="2300" b="1" dirty="0" smtClean="0">
              <a:solidFill>
                <a:srgbClr val="C00000"/>
              </a:solidFill>
              <a:latin typeface="Times New Roman" pitchFamily="18" charset="0"/>
              <a:cs typeface="Times New Roman" pitchFamily="18" charset="0"/>
            </a:endParaRPr>
          </a:p>
          <a:p>
            <a:pPr marL="402325" indent="-402325"/>
            <a:r>
              <a:rPr lang="ru-RU" sz="2300" b="1" i="1" dirty="0" smtClean="0">
                <a:latin typeface="Times New Roman" pitchFamily="18" charset="0"/>
                <a:cs typeface="Times New Roman" pitchFamily="18" charset="0"/>
              </a:rPr>
              <a:t>План работы по проекту: </a:t>
            </a:r>
            <a:r>
              <a:rPr lang="ru-RU" sz="2300" dirty="0" smtClean="0">
                <a:latin typeface="Times New Roman" pitchFamily="18" charset="0"/>
                <a:cs typeface="Times New Roman" pitchFamily="18" charset="0"/>
              </a:rPr>
              <a:t>погружение </a:t>
            </a:r>
            <a:r>
              <a:rPr lang="ru-RU" sz="2300" dirty="0">
                <a:latin typeface="Times New Roman" pitchFamily="18" charset="0"/>
                <a:cs typeface="Times New Roman" pitchFamily="18" charset="0"/>
              </a:rPr>
              <a:t>в </a:t>
            </a:r>
            <a:r>
              <a:rPr lang="ru-RU" sz="2300" dirty="0" smtClean="0">
                <a:latin typeface="Times New Roman" pitchFamily="18" charset="0"/>
                <a:cs typeface="Times New Roman" pitchFamily="18" charset="0"/>
              </a:rPr>
              <a:t>проект, выбор направлений.</a:t>
            </a:r>
          </a:p>
          <a:p>
            <a:pPr marL="402325" indent="-402325"/>
            <a:endParaRPr lang="ru-RU" sz="2300" i="1" dirty="0" smtClean="0">
              <a:latin typeface="Times New Roman" pitchFamily="18" charset="0"/>
              <a:cs typeface="Times New Roman" pitchFamily="18" charset="0"/>
            </a:endParaRPr>
          </a:p>
          <a:p>
            <a:pPr marL="402325" indent="-402325"/>
            <a:r>
              <a:rPr lang="ru-RU" sz="2300" b="1" i="1" dirty="0" smtClean="0">
                <a:latin typeface="Times New Roman" pitchFamily="18" charset="0"/>
                <a:cs typeface="Times New Roman" pitchFamily="18" charset="0"/>
              </a:rPr>
              <a:t>Мероприятия:</a:t>
            </a:r>
            <a:endParaRPr lang="ru-RU" sz="2300" i="1" dirty="0" smtClean="0">
              <a:latin typeface="Times New Roman" pitchFamily="18" charset="0"/>
              <a:cs typeface="Times New Roman" pitchFamily="18" charset="0"/>
            </a:endParaRPr>
          </a:p>
          <a:p>
            <a:pPr marL="402325" indent="-402325"/>
            <a:endParaRPr lang="ru-RU" sz="2300" dirty="0" smtClean="0">
              <a:latin typeface="Times New Roman" pitchFamily="18" charset="0"/>
              <a:cs typeface="Times New Roman" pitchFamily="18" charset="0"/>
            </a:endParaRPr>
          </a:p>
          <a:p>
            <a:pPr lvl="0">
              <a:buFont typeface="Arial" pitchFamily="34" charset="0"/>
              <a:buChar char="•"/>
            </a:pPr>
            <a:r>
              <a:rPr lang="ru-RU" sz="2300" dirty="0" smtClean="0">
                <a:latin typeface="Times New Roman" pitchFamily="18" charset="0"/>
                <a:cs typeface="Times New Roman" pitchFamily="18" charset="0"/>
              </a:rPr>
              <a:t> изучение литературы и информационных ресурсов;</a:t>
            </a:r>
          </a:p>
          <a:p>
            <a:pPr lvl="0"/>
            <a:endParaRPr lang="ru-RU" sz="2300" dirty="0">
              <a:latin typeface="Times New Roman" pitchFamily="18" charset="0"/>
              <a:cs typeface="Times New Roman" pitchFamily="18" charset="0"/>
            </a:endParaRPr>
          </a:p>
          <a:p>
            <a:pPr lvl="0">
              <a:buFont typeface="Arial" pitchFamily="34" charset="0"/>
              <a:buChar char="•"/>
            </a:pPr>
            <a:r>
              <a:rPr lang="ru-RU" sz="2300" dirty="0">
                <a:latin typeface="Times New Roman" pitchFamily="18" charset="0"/>
                <a:cs typeface="Times New Roman" pitchFamily="18" charset="0"/>
              </a:rPr>
              <a:t> </a:t>
            </a:r>
            <a:r>
              <a:rPr lang="ru-RU" sz="2300" dirty="0" smtClean="0">
                <a:latin typeface="Times New Roman" pitchFamily="18" charset="0"/>
                <a:cs typeface="Times New Roman" pitchFamily="18" charset="0"/>
              </a:rPr>
              <a:t>планирование мероприятий;</a:t>
            </a:r>
          </a:p>
          <a:p>
            <a:pPr lvl="0">
              <a:buFont typeface="Arial" pitchFamily="34" charset="0"/>
              <a:buChar char="•"/>
            </a:pPr>
            <a:endParaRPr lang="ru-RU" sz="2300" dirty="0">
              <a:latin typeface="Times New Roman" pitchFamily="18" charset="0"/>
              <a:cs typeface="Times New Roman" pitchFamily="18" charset="0"/>
            </a:endParaRPr>
          </a:p>
          <a:p>
            <a:pPr lvl="0">
              <a:buFont typeface="Arial" pitchFamily="34" charset="0"/>
              <a:buChar char="•"/>
            </a:pPr>
            <a:r>
              <a:rPr lang="ru-RU" sz="2300" dirty="0">
                <a:latin typeface="Times New Roman" pitchFamily="18" charset="0"/>
                <a:cs typeface="Times New Roman" pitchFamily="18" charset="0"/>
              </a:rPr>
              <a:t> </a:t>
            </a:r>
            <a:r>
              <a:rPr lang="ru-RU" sz="2300" dirty="0" smtClean="0">
                <a:latin typeface="Times New Roman" pitchFamily="18" charset="0"/>
                <a:cs typeface="Times New Roman" pitchFamily="18" charset="0"/>
              </a:rPr>
              <a:t>подбор </a:t>
            </a:r>
            <a:r>
              <a:rPr lang="ru-RU" sz="2300" dirty="0">
                <a:latin typeface="Times New Roman" pitchFamily="18" charset="0"/>
                <a:cs typeface="Times New Roman" pitchFamily="18" charset="0"/>
              </a:rPr>
              <a:t>наглядных пособий, </a:t>
            </a:r>
            <a:r>
              <a:rPr lang="ru-RU" sz="2300" dirty="0" smtClean="0">
                <a:latin typeface="Times New Roman" pitchFamily="18" charset="0"/>
                <a:cs typeface="Times New Roman" pitchFamily="18" charset="0"/>
              </a:rPr>
              <a:t>материалов;</a:t>
            </a:r>
          </a:p>
          <a:p>
            <a:pPr lvl="0">
              <a:buFont typeface="Arial" pitchFamily="34" charset="0"/>
              <a:buChar char="•"/>
            </a:pPr>
            <a:endParaRPr lang="ru-RU" sz="2300" dirty="0">
              <a:latin typeface="Times New Roman" pitchFamily="18" charset="0"/>
              <a:cs typeface="Times New Roman" pitchFamily="18" charset="0"/>
            </a:endParaRPr>
          </a:p>
          <a:p>
            <a:pPr>
              <a:buFont typeface="Arial" pitchFamily="34" charset="0"/>
              <a:buChar char="•"/>
            </a:pPr>
            <a:r>
              <a:rPr lang="ru-RU" sz="2300" dirty="0" smtClean="0">
                <a:latin typeface="Times New Roman" pitchFamily="18" charset="0"/>
                <a:cs typeface="Times New Roman" pitchFamily="18" charset="0"/>
              </a:rPr>
              <a:t> внесение </a:t>
            </a:r>
            <a:r>
              <a:rPr lang="ru-RU" sz="2300" dirty="0">
                <a:latin typeface="Times New Roman" pitchFamily="18" charset="0"/>
                <a:cs typeface="Times New Roman" pitchFamily="18" charset="0"/>
              </a:rPr>
              <a:t>изменений в РППС «Изготовление </a:t>
            </a:r>
            <a:r>
              <a:rPr lang="ru-RU" sz="2300" dirty="0" err="1">
                <a:latin typeface="Times New Roman" pitchFamily="18" charset="0"/>
                <a:cs typeface="Times New Roman" pitchFamily="18" charset="0"/>
              </a:rPr>
              <a:t>Лэпбуков</a:t>
            </a:r>
            <a:r>
              <a:rPr lang="ru-RU" sz="2300" dirty="0" smtClean="0">
                <a:latin typeface="Times New Roman" pitchFamily="18" charset="0"/>
                <a:cs typeface="Times New Roman" pitchFamily="18" charset="0"/>
              </a:rPr>
              <a:t>».</a:t>
            </a:r>
          </a:p>
          <a:p>
            <a:pPr>
              <a:buFont typeface="Arial" pitchFamily="34" charset="0"/>
              <a:buChar char="•"/>
            </a:pPr>
            <a:endParaRPr lang="ru-RU" sz="2300" dirty="0">
              <a:latin typeface="Times New Roman" pitchFamily="18" charset="0"/>
              <a:cs typeface="Times New Roman" pitchFamily="18" charset="0"/>
            </a:endParaRPr>
          </a:p>
          <a:p>
            <a:pPr marL="402325" indent="-402325">
              <a:buAutoNum type="romanUcPeriod"/>
            </a:pPr>
            <a:endParaRPr lang="ru-RU" sz="2300" dirty="0">
              <a:solidFill>
                <a:srgbClr val="C00000"/>
              </a:solidFill>
            </a:endParaRPr>
          </a:p>
          <a:p>
            <a:pPr algn="ctr"/>
            <a:endParaRPr lang="ru-RU" sz="2300" dirty="0">
              <a:solidFill>
                <a:srgbClr val="C00000"/>
              </a:solidFill>
            </a:endParaRPr>
          </a:p>
          <a:p>
            <a:pPr algn="ctr"/>
            <a:endParaRPr lang="ru-RU" sz="23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endParaRPr lang="ru-RU" dirty="0"/>
          </a:p>
        </p:txBody>
      </p:sp>
      <p:sp>
        <p:nvSpPr>
          <p:cNvPr id="6" name="TextBox 5"/>
          <p:cNvSpPr txBox="1"/>
          <p:nvPr/>
        </p:nvSpPr>
        <p:spPr>
          <a:xfrm>
            <a:off x="309530" y="908721"/>
            <a:ext cx="9401999" cy="7187195"/>
          </a:xfrm>
          <a:prstGeom prst="rect">
            <a:avLst/>
          </a:prstGeom>
          <a:noFill/>
        </p:spPr>
        <p:txBody>
          <a:bodyPr wrap="square" lIns="107287" tIns="53643" rIns="107287" bIns="53643" rtlCol="0">
            <a:spAutoFit/>
          </a:bodyPr>
          <a:lstStyle/>
          <a:p>
            <a:r>
              <a:rPr lang="ru-RU" sz="2300" b="1" dirty="0">
                <a:solidFill>
                  <a:srgbClr val="C00000"/>
                </a:solidFill>
                <a:latin typeface="Times New Roman" pitchFamily="18" charset="0"/>
                <a:cs typeface="Times New Roman" pitchFamily="18" charset="0"/>
              </a:rPr>
              <a:t>II. </a:t>
            </a:r>
            <a:r>
              <a:rPr lang="ru-RU" sz="2300" b="1" dirty="0" smtClean="0">
                <a:solidFill>
                  <a:srgbClr val="C00000"/>
                </a:solidFill>
                <a:latin typeface="Times New Roman" pitchFamily="18" charset="0"/>
                <a:cs typeface="Times New Roman" pitchFamily="18" charset="0"/>
              </a:rPr>
              <a:t>Деятельностный (практический):</a:t>
            </a:r>
          </a:p>
          <a:p>
            <a:r>
              <a:rPr lang="ru-RU" sz="2300" b="1" i="1" dirty="0" smtClean="0">
                <a:latin typeface="Times New Roman" pitchFamily="18" charset="0"/>
                <a:cs typeface="Times New Roman" pitchFamily="18" charset="0"/>
              </a:rPr>
              <a:t>План работы по проекту:</a:t>
            </a:r>
          </a:p>
          <a:p>
            <a:pPr marL="536433" indent="-536433">
              <a:buFont typeface="+mj-lt"/>
              <a:buAutoNum type="arabicPeriod"/>
            </a:pPr>
            <a:r>
              <a:rPr lang="ru-RU" sz="2300" dirty="0" smtClean="0">
                <a:latin typeface="Times New Roman" pitchFamily="18" charset="0"/>
                <a:cs typeface="Times New Roman" pitchFamily="18" charset="0"/>
              </a:rPr>
              <a:t>Работа с детьми в совместной деятельности согласно календарно-тематическому планированию.</a:t>
            </a:r>
          </a:p>
          <a:p>
            <a:pPr marL="536433" indent="-536433">
              <a:buFont typeface="+mj-lt"/>
              <a:buAutoNum type="arabicPeriod"/>
            </a:pPr>
            <a:r>
              <a:rPr lang="ru-RU" sz="2300" dirty="0" smtClean="0">
                <a:latin typeface="Times New Roman" pitchFamily="18" charset="0"/>
                <a:cs typeface="Times New Roman" pitchFamily="18" charset="0"/>
              </a:rPr>
              <a:t>Консультации и индивидуальные беседы с родителями по теме проекта.</a:t>
            </a:r>
            <a:endParaRPr lang="ru-RU" sz="2300" b="1" dirty="0" smtClean="0">
              <a:solidFill>
                <a:srgbClr val="C00000"/>
              </a:solidFill>
              <a:latin typeface="Times New Roman" pitchFamily="18" charset="0"/>
              <a:cs typeface="Times New Roman" pitchFamily="18" charset="0"/>
            </a:endParaRPr>
          </a:p>
          <a:p>
            <a:r>
              <a:rPr lang="ru-RU" sz="2300" b="1" i="1" dirty="0" smtClean="0">
                <a:latin typeface="Times New Roman" pitchFamily="18" charset="0"/>
                <a:cs typeface="Times New Roman" pitchFamily="18" charset="0"/>
              </a:rPr>
              <a:t>Мероприятия:</a:t>
            </a:r>
          </a:p>
          <a:p>
            <a:pPr marL="536433" indent="-536433">
              <a:buFont typeface="+mj-lt"/>
              <a:buAutoNum type="arabicPeriod"/>
            </a:pPr>
            <a:r>
              <a:rPr lang="ru-RU" sz="2300" dirty="0" smtClean="0">
                <a:latin typeface="Times New Roman" pitchFamily="18" charset="0"/>
                <a:cs typeface="Times New Roman" pitchFamily="18" charset="0"/>
              </a:rPr>
              <a:t>Разработка модели лепбука совместно с детьми.</a:t>
            </a:r>
          </a:p>
          <a:p>
            <a:pPr marL="536433" indent="-536433">
              <a:buFont typeface="+mj-lt"/>
              <a:buAutoNum type="arabicPeriod"/>
            </a:pPr>
            <a:r>
              <a:rPr lang="ru-RU" sz="2300" dirty="0" err="1" smtClean="0">
                <a:latin typeface="Times New Roman" pitchFamily="18" charset="0"/>
                <a:cs typeface="Times New Roman" pitchFamily="18" charset="0"/>
              </a:rPr>
              <a:t>Аппробация</a:t>
            </a:r>
            <a:r>
              <a:rPr lang="ru-RU" sz="2300" dirty="0" smtClean="0">
                <a:latin typeface="Times New Roman" pitchFamily="18" charset="0"/>
                <a:cs typeface="Times New Roman" pitchFamily="18" charset="0"/>
              </a:rPr>
              <a:t> лепбука и  практическое применение в педагогической деятельности воспитателей.</a:t>
            </a:r>
          </a:p>
          <a:p>
            <a:pPr marL="536433" indent="-536433">
              <a:buFont typeface="+mj-lt"/>
              <a:buAutoNum type="arabicPeriod"/>
            </a:pPr>
            <a:r>
              <a:rPr lang="ru-RU" sz="2300" dirty="0" smtClean="0">
                <a:latin typeface="Times New Roman" pitchFamily="18" charset="0"/>
                <a:cs typeface="Times New Roman" pitchFamily="18" charset="0"/>
              </a:rPr>
              <a:t>Мастер-класс для воспитанников «Как сделать конверт».</a:t>
            </a:r>
          </a:p>
          <a:p>
            <a:pPr marL="536433" indent="-536433">
              <a:buFont typeface="+mj-lt"/>
              <a:buAutoNum type="arabicPeriod"/>
            </a:pPr>
            <a:r>
              <a:rPr lang="ru-RU" sz="2300" dirty="0" smtClean="0">
                <a:latin typeface="Times New Roman" pitchFamily="18" charset="0"/>
                <a:cs typeface="Times New Roman" pitchFamily="18" charset="0"/>
              </a:rPr>
              <a:t>Изготовление в совместной деятельности с детьми </a:t>
            </a:r>
            <a:r>
              <a:rPr lang="ru-RU" sz="2300" dirty="0" err="1" smtClean="0">
                <a:latin typeface="Times New Roman" pitchFamily="18" charset="0"/>
                <a:cs typeface="Times New Roman" pitchFamily="18" charset="0"/>
              </a:rPr>
              <a:t>лэпбуков</a:t>
            </a:r>
            <a:r>
              <a:rPr lang="ru-RU" sz="2300" dirty="0" smtClean="0">
                <a:latin typeface="Times New Roman" pitchFamily="18" charset="0"/>
                <a:cs typeface="Times New Roman" pitchFamily="18" charset="0"/>
              </a:rPr>
              <a:t> по выбранным темам.</a:t>
            </a:r>
          </a:p>
          <a:p>
            <a:pPr marL="536433" indent="-536433">
              <a:buFont typeface="+mj-lt"/>
              <a:buAutoNum type="arabicPeriod"/>
            </a:pPr>
            <a:r>
              <a:rPr lang="ru-RU" sz="2300" dirty="0" smtClean="0">
                <a:latin typeface="Times New Roman" pitchFamily="18" charset="0"/>
                <a:cs typeface="Times New Roman" pitchFamily="18" charset="0"/>
              </a:rPr>
              <a:t>Мастер-класс с детьми и родителями</a:t>
            </a:r>
            <a:r>
              <a:rPr lang="ru-RU" sz="2300" b="1" dirty="0" smtClean="0">
                <a:solidFill>
                  <a:srgbClr val="FF0000"/>
                </a:solidFill>
                <a:latin typeface="Times New Roman" pitchFamily="18" charset="0"/>
                <a:cs typeface="Times New Roman" pitchFamily="18" charset="0"/>
              </a:rPr>
              <a:t> </a:t>
            </a:r>
            <a:r>
              <a:rPr lang="ru-RU" sz="2300" dirty="0" smtClean="0">
                <a:latin typeface="Times New Roman" pitchFamily="18" charset="0"/>
                <a:cs typeface="Times New Roman" pitchFamily="18" charset="0"/>
              </a:rPr>
              <a:t>«Лэпбук как форма совместной деятельности взрослого и детей».</a:t>
            </a:r>
          </a:p>
          <a:p>
            <a:pPr marL="536433" indent="-536433">
              <a:buFont typeface="+mj-lt"/>
              <a:buAutoNum type="arabicPeriod"/>
            </a:pPr>
            <a:r>
              <a:rPr lang="ru-RU" sz="2300" dirty="0" smtClean="0">
                <a:latin typeface="Times New Roman" pitchFamily="18" charset="0"/>
                <a:cs typeface="Times New Roman" pitchFamily="18" charset="0"/>
              </a:rPr>
              <a:t>Изготовление лепбука в домашних условиях.</a:t>
            </a:r>
          </a:p>
          <a:p>
            <a:pPr marL="536433" indent="-536433">
              <a:buFont typeface="+mj-lt"/>
              <a:buAutoNum type="arabicPeriod"/>
            </a:pPr>
            <a:endParaRPr lang="ru-RU" sz="2300" dirty="0" smtClean="0">
              <a:latin typeface="Times New Roman" pitchFamily="18" charset="0"/>
              <a:cs typeface="Times New Roman" pitchFamily="18" charset="0"/>
            </a:endParaRPr>
          </a:p>
          <a:p>
            <a:pPr marL="318508" indent="-318508"/>
            <a:endParaRPr lang="ru-RU" sz="2300" b="1" dirty="0" smtClean="0">
              <a:solidFill>
                <a:srgbClr val="002060"/>
              </a:solidFill>
            </a:endParaRPr>
          </a:p>
          <a:p>
            <a:endParaRPr lang="ru-RU" sz="2300" dirty="0"/>
          </a:p>
          <a:p>
            <a:pPr lvl="0"/>
            <a:endParaRPr lang="ru-RU" sz="2300"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итература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Литература 2</Template>
  <TotalTime>439</TotalTime>
  <Words>590</Words>
  <Application>Microsoft Office PowerPoint</Application>
  <PresentationFormat>Лист A4 (210x297 мм)</PresentationFormat>
  <Paragraphs>122</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Times New Roman</vt:lpstr>
      <vt:lpstr>Wingdings</vt:lpstr>
      <vt:lpstr>Литература 2</vt:lpstr>
      <vt:lpstr> Проект на тему:  «Родительская лаборатория: «Лэпбук» – как средство непосредственного вовлечения семьи в образовательную деятельность»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на тему:  «Мотивация на сотрудничество. Лэпбук - нетрадиционная форма взаимодействия с родителями»</dc:title>
  <dc:creator>Наталья</dc:creator>
  <dc:description>http://aida.ucoz.ru</dc:description>
  <cp:lastModifiedBy>Acer</cp:lastModifiedBy>
  <cp:revision>74</cp:revision>
  <cp:lastPrinted>2022-04-28T16:29:53Z</cp:lastPrinted>
  <dcterms:created xsi:type="dcterms:W3CDTF">2017-03-14T03:13:35Z</dcterms:created>
  <dcterms:modified xsi:type="dcterms:W3CDTF">2023-12-18T16:32:35Z</dcterms:modified>
  <cp:category>шаблоны к Powerpoint</cp:category>
</cp:coreProperties>
</file>