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454" r:id="rId3"/>
    <p:sldId id="453" r:id="rId4"/>
    <p:sldId id="326" r:id="rId5"/>
    <p:sldId id="353" r:id="rId6"/>
    <p:sldId id="354" r:id="rId7"/>
    <p:sldId id="455" r:id="rId8"/>
    <p:sldId id="456" r:id="rId9"/>
    <p:sldId id="356" r:id="rId10"/>
    <p:sldId id="352" r:id="rId11"/>
    <p:sldId id="357" r:id="rId12"/>
    <p:sldId id="468" r:id="rId13"/>
    <p:sldId id="359" r:id="rId14"/>
    <p:sldId id="360" r:id="rId15"/>
    <p:sldId id="361" r:id="rId16"/>
    <p:sldId id="457" r:id="rId17"/>
    <p:sldId id="458" r:id="rId18"/>
    <p:sldId id="459" r:id="rId19"/>
    <p:sldId id="460" r:id="rId20"/>
    <p:sldId id="461" r:id="rId21"/>
    <p:sldId id="462" r:id="rId22"/>
    <p:sldId id="371" r:id="rId23"/>
    <p:sldId id="464" r:id="rId24"/>
    <p:sldId id="465" r:id="rId25"/>
    <p:sldId id="467" r:id="rId26"/>
    <p:sldId id="432" r:id="rId27"/>
    <p:sldId id="463" r:id="rId28"/>
    <p:sldId id="449" r:id="rId29"/>
    <p:sldId id="450" r:id="rId30"/>
    <p:sldId id="451" r:id="rId31"/>
    <p:sldId id="452" r:id="rId32"/>
    <p:sldId id="384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35" autoAdjust="0"/>
    <p:restoredTop sz="94624" autoAdjust="0"/>
  </p:normalViewPr>
  <p:slideViewPr>
    <p:cSldViewPr>
      <p:cViewPr varScale="1">
        <p:scale>
          <a:sx n="69" d="100"/>
          <a:sy n="69" d="100"/>
        </p:scale>
        <p:origin x="79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4FCBE-4CD3-4F8D-8477-9651E4B008CC}" type="doc">
      <dgm:prSet loTypeId="urn:microsoft.com/office/officeart/2005/8/layout/radial3" loCatId="cycle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E3CFCD5-AC3F-46B3-AAE2-0A35EF1A79F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ЛЭПБУК (</a:t>
          </a:r>
          <a:r>
            <a:rPr lang="ru-RU" sz="2000" b="1" dirty="0" err="1" smtClean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lapbook</a:t>
          </a:r>
          <a:r>
            <a:rPr lang="ru-RU" sz="2000" b="1" dirty="0" smtClean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)</a:t>
          </a:r>
          <a:r>
            <a:rPr lang="ru-RU" sz="2000" dirty="0" smtClean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sz="2000" dirty="0"/>
        </a:p>
      </dgm:t>
    </dgm:pt>
    <dgm:pt modelId="{CCAFDEEA-CBEF-4B21-B88B-D2389652EE53}" type="parTrans" cxnId="{2A034595-ECD9-454B-B9C5-40E3C532795B}">
      <dgm:prSet/>
      <dgm:spPr/>
      <dgm:t>
        <a:bodyPr/>
        <a:lstStyle/>
        <a:p>
          <a:endParaRPr lang="ru-RU"/>
        </a:p>
      </dgm:t>
    </dgm:pt>
    <dgm:pt modelId="{33F95232-BA4D-4EE2-B146-79F142CDAC05}" type="sibTrans" cxnId="{2A034595-ECD9-454B-B9C5-40E3C532795B}">
      <dgm:prSet/>
      <dgm:spPr/>
      <dgm:t>
        <a:bodyPr/>
        <a:lstStyle/>
        <a:p>
          <a:endParaRPr lang="ru-RU"/>
        </a:p>
      </dgm:t>
    </dgm:pt>
    <dgm:pt modelId="{CCBCDD57-449F-48F5-8249-13180E4D481D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сотрудничества </a:t>
          </a:r>
        </a:p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родителями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5137AE-7FBB-49A9-8EC6-FF621BF860AE}" type="parTrans" cxnId="{43C35F17-D8ED-40A2-A3B8-425C4CE56E50}">
      <dgm:prSet/>
      <dgm:spPr/>
      <dgm:t>
        <a:bodyPr/>
        <a:lstStyle/>
        <a:p>
          <a:endParaRPr lang="ru-RU"/>
        </a:p>
      </dgm:t>
    </dgm:pt>
    <dgm:pt modelId="{4B134614-6A2F-4522-864B-46F34AC191E3}" type="sibTrans" cxnId="{43C35F17-D8ED-40A2-A3B8-425C4CE56E50}">
      <dgm:prSet/>
      <dgm:spPr/>
      <dgm:t>
        <a:bodyPr/>
        <a:lstStyle/>
        <a:p>
          <a:endParaRPr lang="ru-RU"/>
        </a:p>
      </dgm:t>
    </dgm:pt>
    <dgm:pt modelId="{35D81EF6-4A69-474D-B2F8-55A49F1D1C15}">
      <dgm:prSet/>
      <dgm:spPr/>
      <dgm:t>
        <a:bodyPr/>
        <a:lstStyle/>
        <a:p>
          <a:endParaRPr lang="ru-RU" dirty="0"/>
        </a:p>
      </dgm:t>
    </dgm:pt>
    <dgm:pt modelId="{A03C0981-881C-4439-99EA-57DA6736F8CB}" type="parTrans" cxnId="{EE2FF1C9-51F0-41B0-91DE-3B3C89CE5453}">
      <dgm:prSet/>
      <dgm:spPr/>
      <dgm:t>
        <a:bodyPr/>
        <a:lstStyle/>
        <a:p>
          <a:endParaRPr lang="ru-RU"/>
        </a:p>
      </dgm:t>
    </dgm:pt>
    <dgm:pt modelId="{DFAA2600-CDAF-4C40-ABFD-533053B6DEA0}" type="sibTrans" cxnId="{EE2FF1C9-51F0-41B0-91DE-3B3C89CE5453}">
      <dgm:prSet/>
      <dgm:spPr/>
      <dgm:t>
        <a:bodyPr/>
        <a:lstStyle/>
        <a:p>
          <a:endParaRPr lang="ru-RU"/>
        </a:p>
      </dgm:t>
    </dgm:pt>
    <dgm:pt modelId="{6B044419-DFDB-4076-AC38-1075C463A16D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Заключительный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этап самостоятельной и совместной исследовательской работы</a:t>
          </a:r>
        </a:p>
      </dgm:t>
    </dgm:pt>
    <dgm:pt modelId="{AC648DE5-D82A-438D-800E-19813B2C6271}" type="parTrans" cxnId="{9312513D-A034-4983-8AF1-2A74A9A2BEB1}">
      <dgm:prSet/>
      <dgm:spPr/>
      <dgm:t>
        <a:bodyPr/>
        <a:lstStyle/>
        <a:p>
          <a:endParaRPr lang="ru-RU"/>
        </a:p>
      </dgm:t>
    </dgm:pt>
    <dgm:pt modelId="{1CE384B9-1B99-4CCE-814D-4D1A264DB9B3}" type="sibTrans" cxnId="{9312513D-A034-4983-8AF1-2A74A9A2BEB1}">
      <dgm:prSet/>
      <dgm:spPr/>
      <dgm:t>
        <a:bodyPr/>
        <a:lstStyle/>
        <a:p>
          <a:endParaRPr lang="ru-RU"/>
        </a:p>
      </dgm:t>
    </dgm:pt>
    <dgm:pt modelId="{BF9774E9-354E-4F28-8A2E-14919111926E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повторить пройденный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AA78B4-1332-4334-BD44-1A2FB13CA8E3}" type="parTrans" cxnId="{E39896EC-76B3-4DF7-B630-B48C92D4B26D}">
      <dgm:prSet/>
      <dgm:spPr/>
      <dgm:t>
        <a:bodyPr/>
        <a:lstStyle/>
        <a:p>
          <a:endParaRPr lang="ru-RU"/>
        </a:p>
      </dgm:t>
    </dgm:pt>
    <dgm:pt modelId="{37BF2953-5193-4E95-B8E4-B4065142C572}" type="sibTrans" cxnId="{E39896EC-76B3-4DF7-B630-B48C92D4B26D}">
      <dgm:prSet/>
      <dgm:spPr/>
      <dgm:t>
        <a:bodyPr/>
        <a:lstStyle/>
        <a:p>
          <a:endParaRPr lang="ru-RU"/>
        </a:p>
      </dgm:t>
    </dgm:pt>
    <dgm:pt modelId="{838498A6-58B7-4701-8717-69D478E3C267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подать всю имеющуюся информацию в компактной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форме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5F6A88-534B-4AC5-ADE8-0057E26F9C7A}" type="parTrans" cxnId="{2F25D6C4-6607-4E5D-9D14-4B5322032B1E}">
      <dgm:prSet/>
      <dgm:spPr/>
      <dgm:t>
        <a:bodyPr/>
        <a:lstStyle/>
        <a:p>
          <a:endParaRPr lang="ru-RU"/>
        </a:p>
      </dgm:t>
    </dgm:pt>
    <dgm:pt modelId="{ED61DF36-B778-4C2B-9E0C-67130F6C4BB7}" type="sibTrans" cxnId="{2F25D6C4-6607-4E5D-9D14-4B5322032B1E}">
      <dgm:prSet/>
      <dgm:spPr/>
      <dgm:t>
        <a:bodyPr/>
        <a:lstStyle/>
        <a:p>
          <a:endParaRPr lang="ru-RU"/>
        </a:p>
      </dgm:t>
    </dgm:pt>
    <dgm:pt modelId="{EC7D2D35-8373-4E31-AD0B-B001B057729D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Особая 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форма организации учебного материала, которая помогает ребенку систематизировать знания</a:t>
          </a:r>
        </a:p>
      </dgm:t>
    </dgm:pt>
    <dgm:pt modelId="{612EDF64-FCB6-4402-9850-0CD196731E4F}" type="parTrans" cxnId="{FB0EAC19-B9A8-4873-BC4D-8AEC697429C2}">
      <dgm:prSet/>
      <dgm:spPr/>
      <dgm:t>
        <a:bodyPr/>
        <a:lstStyle/>
        <a:p>
          <a:endParaRPr lang="ru-RU"/>
        </a:p>
      </dgm:t>
    </dgm:pt>
    <dgm:pt modelId="{2190FC22-A982-4019-BBE2-5C309EF30EBF}" type="sibTrans" cxnId="{FB0EAC19-B9A8-4873-BC4D-8AEC697429C2}">
      <dgm:prSet/>
      <dgm:spPr/>
      <dgm:t>
        <a:bodyPr/>
        <a:lstStyle/>
        <a:p>
          <a:endParaRPr lang="ru-RU"/>
        </a:p>
      </dgm:t>
    </dgm:pt>
    <dgm:pt modelId="{9695668A-F6FB-49BB-ACB5-BE6BFA19786F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Используется для подгрупповой и индивидуальной работы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7849E7-5D7F-48B0-B52C-904239A04C6A}" type="parTrans" cxnId="{30EEFE4C-9B13-442F-882E-DA2B18CA3EFB}">
      <dgm:prSet/>
      <dgm:spPr/>
      <dgm:t>
        <a:bodyPr/>
        <a:lstStyle/>
        <a:p>
          <a:endParaRPr lang="ru-RU"/>
        </a:p>
      </dgm:t>
    </dgm:pt>
    <dgm:pt modelId="{A6C3DB7D-0C46-4FC2-94BB-80A765968C24}" type="sibTrans" cxnId="{30EEFE4C-9B13-442F-882E-DA2B18CA3EFB}">
      <dgm:prSet/>
      <dgm:spPr/>
      <dgm:t>
        <a:bodyPr/>
        <a:lstStyle/>
        <a:p>
          <a:endParaRPr lang="ru-RU"/>
        </a:p>
      </dgm:t>
    </dgm:pt>
    <dgm:pt modelId="{8FCF1CDF-ED67-4E14-AB95-FA615BF4778D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Является интересной формой совместной работы взрослых и детей 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725143-5432-4131-88C4-397A1D3C81C1}" type="parTrans" cxnId="{EE63165F-0624-42AA-8CB7-475111DBD584}">
      <dgm:prSet/>
      <dgm:spPr/>
      <dgm:t>
        <a:bodyPr/>
        <a:lstStyle/>
        <a:p>
          <a:endParaRPr lang="ru-RU"/>
        </a:p>
      </dgm:t>
    </dgm:pt>
    <dgm:pt modelId="{7C6BE42E-2B69-4036-9D7A-28D4C62093FC}" type="sibTrans" cxnId="{EE63165F-0624-42AA-8CB7-475111DBD584}">
      <dgm:prSet/>
      <dgm:spPr/>
      <dgm:t>
        <a:bodyPr/>
        <a:lstStyle/>
        <a:p>
          <a:endParaRPr lang="ru-RU"/>
        </a:p>
      </dgm:t>
    </dgm:pt>
    <dgm:pt modelId="{E78932BF-EFE5-4E02-99E9-9AA0220B8A65}" type="pres">
      <dgm:prSet presAssocID="{59D4FCBE-4CD3-4F8D-8477-9651E4B008C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060F13-94E0-4A0B-B46B-EEA2411CF374}" type="pres">
      <dgm:prSet presAssocID="{59D4FCBE-4CD3-4F8D-8477-9651E4B008CC}" presName="radial" presStyleCnt="0">
        <dgm:presLayoutVars>
          <dgm:animLvl val="ctr"/>
        </dgm:presLayoutVars>
      </dgm:prSet>
      <dgm:spPr/>
    </dgm:pt>
    <dgm:pt modelId="{5DF5B893-F8EA-4745-B75A-93E843D140A0}" type="pres">
      <dgm:prSet presAssocID="{2E3CFCD5-AC3F-46B3-AAE2-0A35EF1A79FF}" presName="centerShape" presStyleLbl="vennNode1" presStyleIdx="0" presStyleCnt="8" custScaleX="65011" custScaleY="66652"/>
      <dgm:spPr/>
      <dgm:t>
        <a:bodyPr/>
        <a:lstStyle/>
        <a:p>
          <a:endParaRPr lang="ru-RU"/>
        </a:p>
      </dgm:t>
    </dgm:pt>
    <dgm:pt modelId="{4E4FD49B-EC43-424F-8DDA-C45C97899B72}" type="pres">
      <dgm:prSet presAssocID="{EC7D2D35-8373-4E31-AD0B-B001B057729D}" presName="node" presStyleLbl="vennNode1" presStyleIdx="1" presStyleCnt="8" custScaleX="115101" custScaleY="113734" custRadScaleRad="76444" custRadScaleInc="-1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1F964-8312-4401-AE9D-F440702B264F}" type="pres">
      <dgm:prSet presAssocID="{9695668A-F6FB-49BB-ACB5-BE6BFA19786F}" presName="node" presStyleLbl="vennNode1" presStyleIdx="2" presStyleCnt="8" custRadScaleRad="76507" custRadScaleInc="5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055D3-0A4B-4C41-ACD7-4D8D6B37A763}" type="pres">
      <dgm:prSet presAssocID="{838498A6-58B7-4701-8717-69D478E3C267}" presName="node" presStyleLbl="vennNode1" presStyleIdx="3" presStyleCnt="8" custRadScaleRad="79459" custRadScaleInc="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8EF6F-0C1C-4522-BFF4-667D30AE538C}" type="pres">
      <dgm:prSet presAssocID="{BF9774E9-354E-4F28-8A2E-14919111926E}" presName="node" presStyleLbl="vennNode1" presStyleIdx="4" presStyleCnt="8" custRadScaleRad="79361" custRadScaleInc="3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4A6BC-E3DC-4CFB-BAB6-284161BEEE0F}" type="pres">
      <dgm:prSet presAssocID="{6B044419-DFDB-4076-AC38-1075C463A16D}" presName="node" presStyleLbl="vennNode1" presStyleIdx="5" presStyleCnt="8" custRadScaleRad="79204" custRadScaleInc="7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D4713-E1FD-4A4E-A70F-726E9A8CA123}" type="pres">
      <dgm:prSet presAssocID="{8FCF1CDF-ED67-4E14-AB95-FA615BF4778D}" presName="node" presStyleLbl="vennNode1" presStyleIdx="6" presStyleCnt="8" custRadScaleRad="76836" custRadScaleInc="2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1B6EC-122E-4D26-9ACC-7B0723AE98A8}" type="pres">
      <dgm:prSet presAssocID="{CCBCDD57-449F-48F5-8249-13180E4D481D}" presName="node" presStyleLbl="vennNode1" presStyleIdx="7" presStyleCnt="8" custRadScaleRad="76734" custRadScaleInc="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3AF0E9-2B2C-48C5-B052-60293A542C2E}" type="presOf" srcId="{BF9774E9-354E-4F28-8A2E-14919111926E}" destId="{B148EF6F-0C1C-4522-BFF4-667D30AE538C}" srcOrd="0" destOrd="0" presId="urn:microsoft.com/office/officeart/2005/8/layout/radial3"/>
    <dgm:cxn modelId="{62F97643-690C-4506-9893-7B71886CCA30}" type="presOf" srcId="{9695668A-F6FB-49BB-ACB5-BE6BFA19786F}" destId="{1D81F964-8312-4401-AE9D-F440702B264F}" srcOrd="0" destOrd="0" presId="urn:microsoft.com/office/officeart/2005/8/layout/radial3"/>
    <dgm:cxn modelId="{0626C5A6-90ED-4955-BA45-7F602FAD03E6}" type="presOf" srcId="{EC7D2D35-8373-4E31-AD0B-B001B057729D}" destId="{4E4FD49B-EC43-424F-8DDA-C45C97899B72}" srcOrd="0" destOrd="0" presId="urn:microsoft.com/office/officeart/2005/8/layout/radial3"/>
    <dgm:cxn modelId="{EE63165F-0624-42AA-8CB7-475111DBD584}" srcId="{2E3CFCD5-AC3F-46B3-AAE2-0A35EF1A79FF}" destId="{8FCF1CDF-ED67-4E14-AB95-FA615BF4778D}" srcOrd="5" destOrd="0" parTransId="{ED725143-5432-4131-88C4-397A1D3C81C1}" sibTransId="{7C6BE42E-2B69-4036-9D7A-28D4C62093FC}"/>
    <dgm:cxn modelId="{30EEFE4C-9B13-442F-882E-DA2B18CA3EFB}" srcId="{2E3CFCD5-AC3F-46B3-AAE2-0A35EF1A79FF}" destId="{9695668A-F6FB-49BB-ACB5-BE6BFA19786F}" srcOrd="1" destOrd="0" parTransId="{3A7849E7-5D7F-48B0-B52C-904239A04C6A}" sibTransId="{A6C3DB7D-0C46-4FC2-94BB-80A765968C24}"/>
    <dgm:cxn modelId="{FB0EAC19-B9A8-4873-BC4D-8AEC697429C2}" srcId="{2E3CFCD5-AC3F-46B3-AAE2-0A35EF1A79FF}" destId="{EC7D2D35-8373-4E31-AD0B-B001B057729D}" srcOrd="0" destOrd="0" parTransId="{612EDF64-FCB6-4402-9850-0CD196731E4F}" sibTransId="{2190FC22-A982-4019-BBE2-5C309EF30EBF}"/>
    <dgm:cxn modelId="{2F25D6C4-6607-4E5D-9D14-4B5322032B1E}" srcId="{2E3CFCD5-AC3F-46B3-AAE2-0A35EF1A79FF}" destId="{838498A6-58B7-4701-8717-69D478E3C267}" srcOrd="2" destOrd="0" parTransId="{A45F6A88-534B-4AC5-ADE8-0057E26F9C7A}" sibTransId="{ED61DF36-B778-4C2B-9E0C-67130F6C4BB7}"/>
    <dgm:cxn modelId="{E39896EC-76B3-4DF7-B630-B48C92D4B26D}" srcId="{2E3CFCD5-AC3F-46B3-AAE2-0A35EF1A79FF}" destId="{BF9774E9-354E-4F28-8A2E-14919111926E}" srcOrd="3" destOrd="0" parTransId="{59AA78B4-1332-4334-BD44-1A2FB13CA8E3}" sibTransId="{37BF2953-5193-4E95-B8E4-B4065142C572}"/>
    <dgm:cxn modelId="{225A4F2D-D36B-4736-A170-463CEED4A2C2}" type="presOf" srcId="{8FCF1CDF-ED67-4E14-AB95-FA615BF4778D}" destId="{495D4713-E1FD-4A4E-A70F-726E9A8CA123}" srcOrd="0" destOrd="0" presId="urn:microsoft.com/office/officeart/2005/8/layout/radial3"/>
    <dgm:cxn modelId="{EE2FF1C9-51F0-41B0-91DE-3B3C89CE5453}" srcId="{59D4FCBE-4CD3-4F8D-8477-9651E4B008CC}" destId="{35D81EF6-4A69-474D-B2F8-55A49F1D1C15}" srcOrd="1" destOrd="0" parTransId="{A03C0981-881C-4439-99EA-57DA6736F8CB}" sibTransId="{DFAA2600-CDAF-4C40-ABFD-533053B6DEA0}"/>
    <dgm:cxn modelId="{A831BE5B-3942-4D87-AC9B-EF1F1B68D2DA}" type="presOf" srcId="{838498A6-58B7-4701-8717-69D478E3C267}" destId="{EE1055D3-0A4B-4C41-ACD7-4D8D6B37A763}" srcOrd="0" destOrd="0" presId="urn:microsoft.com/office/officeart/2005/8/layout/radial3"/>
    <dgm:cxn modelId="{B9A6FB60-6B69-48DD-BFA8-B1D80A102836}" type="presOf" srcId="{59D4FCBE-4CD3-4F8D-8477-9651E4B008CC}" destId="{E78932BF-EFE5-4E02-99E9-9AA0220B8A65}" srcOrd="0" destOrd="0" presId="urn:microsoft.com/office/officeart/2005/8/layout/radial3"/>
    <dgm:cxn modelId="{BF8B45BE-E5CC-41CE-A735-CB5AF93FF46A}" type="presOf" srcId="{CCBCDD57-449F-48F5-8249-13180E4D481D}" destId="{9341B6EC-122E-4D26-9ACC-7B0723AE98A8}" srcOrd="0" destOrd="0" presId="urn:microsoft.com/office/officeart/2005/8/layout/radial3"/>
    <dgm:cxn modelId="{2A034595-ECD9-454B-B9C5-40E3C532795B}" srcId="{59D4FCBE-4CD3-4F8D-8477-9651E4B008CC}" destId="{2E3CFCD5-AC3F-46B3-AAE2-0A35EF1A79FF}" srcOrd="0" destOrd="0" parTransId="{CCAFDEEA-CBEF-4B21-B88B-D2389652EE53}" sibTransId="{33F95232-BA4D-4EE2-B146-79F142CDAC05}"/>
    <dgm:cxn modelId="{09036C07-8B22-40D3-8CCB-057135C24927}" type="presOf" srcId="{6B044419-DFDB-4076-AC38-1075C463A16D}" destId="{CBC4A6BC-E3DC-4CFB-BAB6-284161BEEE0F}" srcOrd="0" destOrd="0" presId="urn:microsoft.com/office/officeart/2005/8/layout/radial3"/>
    <dgm:cxn modelId="{43C35F17-D8ED-40A2-A3B8-425C4CE56E50}" srcId="{2E3CFCD5-AC3F-46B3-AAE2-0A35EF1A79FF}" destId="{CCBCDD57-449F-48F5-8249-13180E4D481D}" srcOrd="6" destOrd="0" parTransId="{D55137AE-7FBB-49A9-8EC6-FF621BF860AE}" sibTransId="{4B134614-6A2F-4522-864B-46F34AC191E3}"/>
    <dgm:cxn modelId="{0BA38451-BF7A-40FC-90EB-D2868E059119}" type="presOf" srcId="{2E3CFCD5-AC3F-46B3-AAE2-0A35EF1A79FF}" destId="{5DF5B893-F8EA-4745-B75A-93E843D140A0}" srcOrd="0" destOrd="0" presId="urn:microsoft.com/office/officeart/2005/8/layout/radial3"/>
    <dgm:cxn modelId="{9312513D-A034-4983-8AF1-2A74A9A2BEB1}" srcId="{2E3CFCD5-AC3F-46B3-AAE2-0A35EF1A79FF}" destId="{6B044419-DFDB-4076-AC38-1075C463A16D}" srcOrd="4" destOrd="0" parTransId="{AC648DE5-D82A-438D-800E-19813B2C6271}" sibTransId="{1CE384B9-1B99-4CCE-814D-4D1A264DB9B3}"/>
    <dgm:cxn modelId="{CE6C1E3A-CBBE-46A7-8A5F-665BC4BD0583}" type="presParOf" srcId="{E78932BF-EFE5-4E02-99E9-9AA0220B8A65}" destId="{CB060F13-94E0-4A0B-B46B-EEA2411CF374}" srcOrd="0" destOrd="0" presId="urn:microsoft.com/office/officeart/2005/8/layout/radial3"/>
    <dgm:cxn modelId="{F7F7F9FE-305E-4F9D-882B-9E7462E9C3C1}" type="presParOf" srcId="{CB060F13-94E0-4A0B-B46B-EEA2411CF374}" destId="{5DF5B893-F8EA-4745-B75A-93E843D140A0}" srcOrd="0" destOrd="0" presId="urn:microsoft.com/office/officeart/2005/8/layout/radial3"/>
    <dgm:cxn modelId="{91A93CCE-4E2B-44D9-B9A2-3FC8FDE0A72B}" type="presParOf" srcId="{CB060F13-94E0-4A0B-B46B-EEA2411CF374}" destId="{4E4FD49B-EC43-424F-8DDA-C45C97899B72}" srcOrd="1" destOrd="0" presId="urn:microsoft.com/office/officeart/2005/8/layout/radial3"/>
    <dgm:cxn modelId="{2D2E9A06-2B92-4264-89BE-ADFE90711B92}" type="presParOf" srcId="{CB060F13-94E0-4A0B-B46B-EEA2411CF374}" destId="{1D81F964-8312-4401-AE9D-F440702B264F}" srcOrd="2" destOrd="0" presId="urn:microsoft.com/office/officeart/2005/8/layout/radial3"/>
    <dgm:cxn modelId="{F5FC8ACB-B6B7-4AD8-BD0E-F7A75BD61C55}" type="presParOf" srcId="{CB060F13-94E0-4A0B-B46B-EEA2411CF374}" destId="{EE1055D3-0A4B-4C41-ACD7-4D8D6B37A763}" srcOrd="3" destOrd="0" presId="urn:microsoft.com/office/officeart/2005/8/layout/radial3"/>
    <dgm:cxn modelId="{875D58B7-D29E-4A33-9778-368D8FB50C1E}" type="presParOf" srcId="{CB060F13-94E0-4A0B-B46B-EEA2411CF374}" destId="{B148EF6F-0C1C-4522-BFF4-667D30AE538C}" srcOrd="4" destOrd="0" presId="urn:microsoft.com/office/officeart/2005/8/layout/radial3"/>
    <dgm:cxn modelId="{768680A0-2E67-4E84-B390-E9A03AB38FC7}" type="presParOf" srcId="{CB060F13-94E0-4A0B-B46B-EEA2411CF374}" destId="{CBC4A6BC-E3DC-4CFB-BAB6-284161BEEE0F}" srcOrd="5" destOrd="0" presId="urn:microsoft.com/office/officeart/2005/8/layout/radial3"/>
    <dgm:cxn modelId="{0F38F9FB-3921-40DA-BC87-2D826F4EF1C0}" type="presParOf" srcId="{CB060F13-94E0-4A0B-B46B-EEA2411CF374}" destId="{495D4713-E1FD-4A4E-A70F-726E9A8CA123}" srcOrd="6" destOrd="0" presId="urn:microsoft.com/office/officeart/2005/8/layout/radial3"/>
    <dgm:cxn modelId="{89475678-C7FC-4718-BF4E-5A930DCED0A5}" type="presParOf" srcId="{CB060F13-94E0-4A0B-B46B-EEA2411CF374}" destId="{9341B6EC-122E-4D26-9ACC-7B0723AE98A8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D4FCBE-4CD3-4F8D-8477-9651E4B008CC}" type="doc">
      <dgm:prSet loTypeId="urn:microsoft.com/office/officeart/2005/8/layout/radial3" loCatId="cycle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E3CFCD5-AC3F-46B3-AAE2-0A35EF1A79FF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ЛЭПБУК (</a:t>
          </a:r>
          <a:r>
            <a:rPr lang="ru-RU" b="1" dirty="0" err="1" smtClean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lapbook</a:t>
          </a:r>
          <a:r>
            <a:rPr lang="ru-RU" b="1" dirty="0" smtClean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) </a:t>
          </a:r>
          <a:r>
            <a:rPr lang="ru-RU" b="1" dirty="0" smtClean="0">
              <a:solidFill>
                <a:srgbClr val="0000FF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обеспечивает:</a:t>
          </a:r>
          <a:r>
            <a:rPr lang="ru-RU" dirty="0" smtClean="0">
              <a:solidFill>
                <a:srgbClr val="0000FF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dirty="0">
            <a:solidFill>
              <a:srgbClr val="0000FF"/>
            </a:solidFill>
          </a:endParaRPr>
        </a:p>
      </dgm:t>
    </dgm:pt>
    <dgm:pt modelId="{CCAFDEEA-CBEF-4B21-B88B-D2389652EE53}" type="parTrans" cxnId="{2A034595-ECD9-454B-B9C5-40E3C532795B}">
      <dgm:prSet/>
      <dgm:spPr/>
      <dgm:t>
        <a:bodyPr/>
        <a:lstStyle/>
        <a:p>
          <a:endParaRPr lang="ru-RU"/>
        </a:p>
      </dgm:t>
    </dgm:pt>
    <dgm:pt modelId="{33F95232-BA4D-4EE2-B146-79F142CDAC05}" type="sibTrans" cxnId="{2A034595-ECD9-454B-B9C5-40E3C532795B}">
      <dgm:prSet/>
      <dgm:spPr/>
      <dgm:t>
        <a:bodyPr/>
        <a:lstStyle/>
        <a:p>
          <a:endParaRPr lang="ru-RU"/>
        </a:p>
      </dgm:t>
    </dgm:pt>
    <dgm:pt modelId="{35D81EF6-4A69-474D-B2F8-55A49F1D1C15}">
      <dgm:prSet/>
      <dgm:spPr/>
      <dgm:t>
        <a:bodyPr/>
        <a:lstStyle/>
        <a:p>
          <a:endParaRPr lang="ru-RU" dirty="0"/>
        </a:p>
      </dgm:t>
    </dgm:pt>
    <dgm:pt modelId="{A03C0981-881C-4439-99EA-57DA6736F8CB}" type="parTrans" cxnId="{EE2FF1C9-51F0-41B0-91DE-3B3C89CE5453}">
      <dgm:prSet/>
      <dgm:spPr/>
      <dgm:t>
        <a:bodyPr/>
        <a:lstStyle/>
        <a:p>
          <a:endParaRPr lang="ru-RU"/>
        </a:p>
      </dgm:t>
    </dgm:pt>
    <dgm:pt modelId="{DFAA2600-CDAF-4C40-ABFD-533053B6DEA0}" type="sibTrans" cxnId="{EE2FF1C9-51F0-41B0-91DE-3B3C89CE5453}">
      <dgm:prSet/>
      <dgm:spPr/>
      <dgm:t>
        <a:bodyPr/>
        <a:lstStyle/>
        <a:p>
          <a:endParaRPr lang="ru-RU"/>
        </a:p>
      </dgm:t>
    </dgm:pt>
    <dgm:pt modelId="{6B044419-DFDB-4076-AC38-1075C463A16D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Вариативность использования игровых заданий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648DE5-D82A-438D-800E-19813B2C6271}" type="parTrans" cxnId="{9312513D-A034-4983-8AF1-2A74A9A2BEB1}">
      <dgm:prSet/>
      <dgm:spPr/>
      <dgm:t>
        <a:bodyPr/>
        <a:lstStyle/>
        <a:p>
          <a:endParaRPr lang="ru-RU"/>
        </a:p>
      </dgm:t>
    </dgm:pt>
    <dgm:pt modelId="{1CE384B9-1B99-4CCE-814D-4D1A264DB9B3}" type="sibTrans" cxnId="{9312513D-A034-4983-8AF1-2A74A9A2BEB1}">
      <dgm:prSet/>
      <dgm:spPr/>
      <dgm:t>
        <a:bodyPr/>
        <a:lstStyle/>
        <a:p>
          <a:endParaRPr lang="ru-RU"/>
        </a:p>
      </dgm:t>
    </dgm:pt>
    <dgm:pt modelId="{BF9774E9-354E-4F28-8A2E-14919111926E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Компактное</a:t>
          </a:r>
          <a:r>
            <a:rPr lang="ru-RU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хранение большого количества игр и заданий в одной папке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AA78B4-1332-4334-BD44-1A2FB13CA8E3}" type="parTrans" cxnId="{E39896EC-76B3-4DF7-B630-B48C92D4B26D}">
      <dgm:prSet/>
      <dgm:spPr/>
      <dgm:t>
        <a:bodyPr/>
        <a:lstStyle/>
        <a:p>
          <a:endParaRPr lang="ru-RU"/>
        </a:p>
      </dgm:t>
    </dgm:pt>
    <dgm:pt modelId="{37BF2953-5193-4E95-B8E4-B4065142C572}" type="sibTrans" cxnId="{E39896EC-76B3-4DF7-B630-B48C92D4B26D}">
      <dgm:prSet/>
      <dgm:spPr/>
      <dgm:t>
        <a:bodyPr/>
        <a:lstStyle/>
        <a:p>
          <a:endParaRPr lang="ru-RU"/>
        </a:p>
      </dgm:t>
    </dgm:pt>
    <dgm:pt modelId="{838498A6-58B7-4701-8717-69D478E3C267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Интеграцию разных видов деятельности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5F6A88-534B-4AC5-ADE8-0057E26F9C7A}" type="parTrans" cxnId="{2F25D6C4-6607-4E5D-9D14-4B5322032B1E}">
      <dgm:prSet/>
      <dgm:spPr/>
      <dgm:t>
        <a:bodyPr/>
        <a:lstStyle/>
        <a:p>
          <a:endParaRPr lang="ru-RU"/>
        </a:p>
      </dgm:t>
    </dgm:pt>
    <dgm:pt modelId="{ED61DF36-B778-4C2B-9E0C-67130F6C4BB7}" type="sibTrans" cxnId="{2F25D6C4-6607-4E5D-9D14-4B5322032B1E}">
      <dgm:prSet/>
      <dgm:spPr/>
      <dgm:t>
        <a:bodyPr/>
        <a:lstStyle/>
        <a:p>
          <a:endParaRPr lang="ru-RU"/>
        </a:p>
      </dgm:t>
    </dgm:pt>
    <dgm:pt modelId="{EC7D2D35-8373-4E31-AD0B-B001B057729D}">
      <dgm:prSet custT="1"/>
      <dgm:spPr/>
      <dgm:t>
        <a:bodyPr/>
        <a:lstStyle/>
        <a:p>
          <a:r>
            <a:rPr lang="ru-RU" sz="12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учитывать индивидуальные особенности детей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2EDF64-FCB6-4402-9850-0CD196731E4F}" type="parTrans" cxnId="{FB0EAC19-B9A8-4873-BC4D-8AEC697429C2}">
      <dgm:prSet/>
      <dgm:spPr/>
      <dgm:t>
        <a:bodyPr/>
        <a:lstStyle/>
        <a:p>
          <a:endParaRPr lang="ru-RU"/>
        </a:p>
      </dgm:t>
    </dgm:pt>
    <dgm:pt modelId="{2190FC22-A982-4019-BBE2-5C309EF30EBF}" type="sibTrans" cxnId="{FB0EAC19-B9A8-4873-BC4D-8AEC697429C2}">
      <dgm:prSet/>
      <dgm:spPr/>
      <dgm:t>
        <a:bodyPr/>
        <a:lstStyle/>
        <a:p>
          <a:endParaRPr lang="ru-RU"/>
        </a:p>
      </dgm:t>
    </dgm:pt>
    <dgm:pt modelId="{9695668A-F6FB-49BB-ACB5-BE6BFA19786F}">
      <dgm:prSet custT="1"/>
      <dgm:spPr/>
      <dgm:t>
        <a:bodyPr/>
        <a:lstStyle/>
        <a:p>
          <a:r>
            <a:rPr lang="ru-RU" sz="1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Разнообразие игровых заданий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7849E7-5D7F-48B0-B52C-904239A04C6A}" type="parTrans" cxnId="{30EEFE4C-9B13-442F-882E-DA2B18CA3EFB}">
      <dgm:prSet/>
      <dgm:spPr/>
      <dgm:t>
        <a:bodyPr/>
        <a:lstStyle/>
        <a:p>
          <a:endParaRPr lang="ru-RU"/>
        </a:p>
      </dgm:t>
    </dgm:pt>
    <dgm:pt modelId="{A6C3DB7D-0C46-4FC2-94BB-80A765968C24}" type="sibTrans" cxnId="{30EEFE4C-9B13-442F-882E-DA2B18CA3EFB}">
      <dgm:prSet/>
      <dgm:spPr/>
      <dgm:t>
        <a:bodyPr/>
        <a:lstStyle/>
        <a:p>
          <a:endParaRPr lang="ru-RU"/>
        </a:p>
      </dgm:t>
    </dgm:pt>
    <dgm:pt modelId="{578C8026-A4FA-457B-9EDE-1C172C65C71C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добавлять, новые задания в кармашки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B82C2A-10A4-440E-8300-493867A1707E}" type="parTrans" cxnId="{22912959-EB29-4056-9C56-0DB7B697F810}">
      <dgm:prSet/>
      <dgm:spPr/>
      <dgm:t>
        <a:bodyPr/>
        <a:lstStyle/>
        <a:p>
          <a:endParaRPr lang="ru-RU"/>
        </a:p>
      </dgm:t>
    </dgm:pt>
    <dgm:pt modelId="{CB00E75B-C3A1-400A-B913-3EDBD0D17EB8}" type="sibTrans" cxnId="{22912959-EB29-4056-9C56-0DB7B697F810}">
      <dgm:prSet/>
      <dgm:spPr/>
      <dgm:t>
        <a:bodyPr/>
        <a:lstStyle/>
        <a:p>
          <a:endParaRPr lang="ru-RU"/>
        </a:p>
      </dgm:t>
    </dgm:pt>
    <dgm:pt modelId="{E78932BF-EFE5-4E02-99E9-9AA0220B8A65}" type="pres">
      <dgm:prSet presAssocID="{59D4FCBE-4CD3-4F8D-8477-9651E4B008C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060F13-94E0-4A0B-B46B-EEA2411CF374}" type="pres">
      <dgm:prSet presAssocID="{59D4FCBE-4CD3-4F8D-8477-9651E4B008CC}" presName="radial" presStyleCnt="0">
        <dgm:presLayoutVars>
          <dgm:animLvl val="ctr"/>
        </dgm:presLayoutVars>
      </dgm:prSet>
      <dgm:spPr/>
    </dgm:pt>
    <dgm:pt modelId="{5DF5B893-F8EA-4745-B75A-93E843D140A0}" type="pres">
      <dgm:prSet presAssocID="{2E3CFCD5-AC3F-46B3-AAE2-0A35EF1A79FF}" presName="centerShape" presStyleLbl="vennNode1" presStyleIdx="0" presStyleCnt="7" custScaleX="65011" custScaleY="66652"/>
      <dgm:spPr/>
      <dgm:t>
        <a:bodyPr/>
        <a:lstStyle/>
        <a:p>
          <a:endParaRPr lang="ru-RU"/>
        </a:p>
      </dgm:t>
    </dgm:pt>
    <dgm:pt modelId="{4E4FD49B-EC43-424F-8DDA-C45C97899B72}" type="pres">
      <dgm:prSet presAssocID="{EC7D2D35-8373-4E31-AD0B-B001B057729D}" presName="node" presStyleLbl="vennNode1" presStyleIdx="1" presStyleCnt="7" custScaleX="98970" custScaleY="94403" custRadScaleRad="74991" custRadScaleInc="4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B5254-E1BB-47BF-B8C4-875467359E99}" type="pres">
      <dgm:prSet presAssocID="{578C8026-A4FA-457B-9EDE-1C172C65C71C}" presName="node" presStyleLbl="vennNode1" presStyleIdx="2" presStyleCnt="7" custRadScaleRad="77384" custRadScaleInc="4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1F964-8312-4401-AE9D-F440702B264F}" type="pres">
      <dgm:prSet presAssocID="{9695668A-F6FB-49BB-ACB5-BE6BFA19786F}" presName="node" presStyleLbl="vennNode1" presStyleIdx="3" presStyleCnt="7" custRadScaleRad="76507" custRadScaleInc="5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055D3-0A4B-4C41-ACD7-4D8D6B37A763}" type="pres">
      <dgm:prSet presAssocID="{838498A6-58B7-4701-8717-69D478E3C267}" presName="node" presStyleLbl="vennNode1" presStyleIdx="4" presStyleCnt="7" custRadScaleRad="79459" custRadScaleInc="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8EF6F-0C1C-4522-BFF4-667D30AE538C}" type="pres">
      <dgm:prSet presAssocID="{BF9774E9-354E-4F28-8A2E-14919111926E}" presName="node" presStyleLbl="vennNode1" presStyleIdx="5" presStyleCnt="7" custRadScaleRad="79361" custRadScaleInc="3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4A6BC-E3DC-4CFB-BAB6-284161BEEE0F}" type="pres">
      <dgm:prSet presAssocID="{6B044419-DFDB-4076-AC38-1075C463A16D}" presName="node" presStyleLbl="vennNode1" presStyleIdx="6" presStyleCnt="7" custRadScaleRad="77523" custRadScaleInc="4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EEFE4C-9B13-442F-882E-DA2B18CA3EFB}" srcId="{2E3CFCD5-AC3F-46B3-AAE2-0A35EF1A79FF}" destId="{9695668A-F6FB-49BB-ACB5-BE6BFA19786F}" srcOrd="2" destOrd="0" parTransId="{3A7849E7-5D7F-48B0-B52C-904239A04C6A}" sibTransId="{A6C3DB7D-0C46-4FC2-94BB-80A765968C24}"/>
    <dgm:cxn modelId="{FB0EAC19-B9A8-4873-BC4D-8AEC697429C2}" srcId="{2E3CFCD5-AC3F-46B3-AAE2-0A35EF1A79FF}" destId="{EC7D2D35-8373-4E31-AD0B-B001B057729D}" srcOrd="0" destOrd="0" parTransId="{612EDF64-FCB6-4402-9850-0CD196731E4F}" sibTransId="{2190FC22-A982-4019-BBE2-5C309EF30EBF}"/>
    <dgm:cxn modelId="{84269080-9C9E-4BD3-AEFF-667EF670577C}" type="presOf" srcId="{6B044419-DFDB-4076-AC38-1075C463A16D}" destId="{CBC4A6BC-E3DC-4CFB-BAB6-284161BEEE0F}" srcOrd="0" destOrd="0" presId="urn:microsoft.com/office/officeart/2005/8/layout/radial3"/>
    <dgm:cxn modelId="{ADC712CD-4922-44AC-BECB-3D2D90F7DD02}" type="presOf" srcId="{59D4FCBE-4CD3-4F8D-8477-9651E4B008CC}" destId="{E78932BF-EFE5-4E02-99E9-9AA0220B8A65}" srcOrd="0" destOrd="0" presId="urn:microsoft.com/office/officeart/2005/8/layout/radial3"/>
    <dgm:cxn modelId="{2F25D6C4-6607-4E5D-9D14-4B5322032B1E}" srcId="{2E3CFCD5-AC3F-46B3-AAE2-0A35EF1A79FF}" destId="{838498A6-58B7-4701-8717-69D478E3C267}" srcOrd="3" destOrd="0" parTransId="{A45F6A88-534B-4AC5-ADE8-0057E26F9C7A}" sibTransId="{ED61DF36-B778-4C2B-9E0C-67130F6C4BB7}"/>
    <dgm:cxn modelId="{8E76B736-65DD-462B-9C1F-2E540DC41BE8}" type="presOf" srcId="{578C8026-A4FA-457B-9EDE-1C172C65C71C}" destId="{CE3B5254-E1BB-47BF-B8C4-875467359E99}" srcOrd="0" destOrd="0" presId="urn:microsoft.com/office/officeart/2005/8/layout/radial3"/>
    <dgm:cxn modelId="{22912959-EB29-4056-9C56-0DB7B697F810}" srcId="{2E3CFCD5-AC3F-46B3-AAE2-0A35EF1A79FF}" destId="{578C8026-A4FA-457B-9EDE-1C172C65C71C}" srcOrd="1" destOrd="0" parTransId="{7CB82C2A-10A4-440E-8300-493867A1707E}" sibTransId="{CB00E75B-C3A1-400A-B913-3EDBD0D17EB8}"/>
    <dgm:cxn modelId="{E39896EC-76B3-4DF7-B630-B48C92D4B26D}" srcId="{2E3CFCD5-AC3F-46B3-AAE2-0A35EF1A79FF}" destId="{BF9774E9-354E-4F28-8A2E-14919111926E}" srcOrd="4" destOrd="0" parTransId="{59AA78B4-1332-4334-BD44-1A2FB13CA8E3}" sibTransId="{37BF2953-5193-4E95-B8E4-B4065142C572}"/>
    <dgm:cxn modelId="{FD48D3CA-7FFE-4186-A854-8540355710D8}" type="presOf" srcId="{9695668A-F6FB-49BB-ACB5-BE6BFA19786F}" destId="{1D81F964-8312-4401-AE9D-F440702B264F}" srcOrd="0" destOrd="0" presId="urn:microsoft.com/office/officeart/2005/8/layout/radial3"/>
    <dgm:cxn modelId="{EE2FF1C9-51F0-41B0-91DE-3B3C89CE5453}" srcId="{59D4FCBE-4CD3-4F8D-8477-9651E4B008CC}" destId="{35D81EF6-4A69-474D-B2F8-55A49F1D1C15}" srcOrd="1" destOrd="0" parTransId="{A03C0981-881C-4439-99EA-57DA6736F8CB}" sibTransId="{DFAA2600-CDAF-4C40-ABFD-533053B6DEA0}"/>
    <dgm:cxn modelId="{C018A2C9-8526-4030-9884-376AEF7A140C}" type="presOf" srcId="{BF9774E9-354E-4F28-8A2E-14919111926E}" destId="{B148EF6F-0C1C-4522-BFF4-667D30AE538C}" srcOrd="0" destOrd="0" presId="urn:microsoft.com/office/officeart/2005/8/layout/radial3"/>
    <dgm:cxn modelId="{E13C8863-6B58-41A9-BC15-574D46BE5647}" type="presOf" srcId="{838498A6-58B7-4701-8717-69D478E3C267}" destId="{EE1055D3-0A4B-4C41-ACD7-4D8D6B37A763}" srcOrd="0" destOrd="0" presId="urn:microsoft.com/office/officeart/2005/8/layout/radial3"/>
    <dgm:cxn modelId="{2A034595-ECD9-454B-B9C5-40E3C532795B}" srcId="{59D4FCBE-4CD3-4F8D-8477-9651E4B008CC}" destId="{2E3CFCD5-AC3F-46B3-AAE2-0A35EF1A79FF}" srcOrd="0" destOrd="0" parTransId="{CCAFDEEA-CBEF-4B21-B88B-D2389652EE53}" sibTransId="{33F95232-BA4D-4EE2-B146-79F142CDAC05}"/>
    <dgm:cxn modelId="{4D90A3BA-F578-481A-A6CB-6D910DDE1070}" type="presOf" srcId="{EC7D2D35-8373-4E31-AD0B-B001B057729D}" destId="{4E4FD49B-EC43-424F-8DDA-C45C97899B72}" srcOrd="0" destOrd="0" presId="urn:microsoft.com/office/officeart/2005/8/layout/radial3"/>
    <dgm:cxn modelId="{64AA2841-637F-43EA-A600-6F9F6E67CF50}" type="presOf" srcId="{2E3CFCD5-AC3F-46B3-AAE2-0A35EF1A79FF}" destId="{5DF5B893-F8EA-4745-B75A-93E843D140A0}" srcOrd="0" destOrd="0" presId="urn:microsoft.com/office/officeart/2005/8/layout/radial3"/>
    <dgm:cxn modelId="{9312513D-A034-4983-8AF1-2A74A9A2BEB1}" srcId="{2E3CFCD5-AC3F-46B3-AAE2-0A35EF1A79FF}" destId="{6B044419-DFDB-4076-AC38-1075C463A16D}" srcOrd="5" destOrd="0" parTransId="{AC648DE5-D82A-438D-800E-19813B2C6271}" sibTransId="{1CE384B9-1B99-4CCE-814D-4D1A264DB9B3}"/>
    <dgm:cxn modelId="{0858B7E2-CFEC-4F40-8B9D-22066B916ED6}" type="presParOf" srcId="{E78932BF-EFE5-4E02-99E9-9AA0220B8A65}" destId="{CB060F13-94E0-4A0B-B46B-EEA2411CF374}" srcOrd="0" destOrd="0" presId="urn:microsoft.com/office/officeart/2005/8/layout/radial3"/>
    <dgm:cxn modelId="{1354EBD2-441D-4094-B621-D657DEAA0066}" type="presParOf" srcId="{CB060F13-94E0-4A0B-B46B-EEA2411CF374}" destId="{5DF5B893-F8EA-4745-B75A-93E843D140A0}" srcOrd="0" destOrd="0" presId="urn:microsoft.com/office/officeart/2005/8/layout/radial3"/>
    <dgm:cxn modelId="{D2DBAA7A-D6B4-466F-8290-69B63A73E0A5}" type="presParOf" srcId="{CB060F13-94E0-4A0B-B46B-EEA2411CF374}" destId="{4E4FD49B-EC43-424F-8DDA-C45C97899B72}" srcOrd="1" destOrd="0" presId="urn:microsoft.com/office/officeart/2005/8/layout/radial3"/>
    <dgm:cxn modelId="{5B2E1AA9-577B-43FC-A23E-8423A866B847}" type="presParOf" srcId="{CB060F13-94E0-4A0B-B46B-EEA2411CF374}" destId="{CE3B5254-E1BB-47BF-B8C4-875467359E99}" srcOrd="2" destOrd="0" presId="urn:microsoft.com/office/officeart/2005/8/layout/radial3"/>
    <dgm:cxn modelId="{E4C503AD-EE1A-4EF2-94AA-671AA3D06B2C}" type="presParOf" srcId="{CB060F13-94E0-4A0B-B46B-EEA2411CF374}" destId="{1D81F964-8312-4401-AE9D-F440702B264F}" srcOrd="3" destOrd="0" presId="urn:microsoft.com/office/officeart/2005/8/layout/radial3"/>
    <dgm:cxn modelId="{C5CE95B7-84C8-4A5D-9F55-B9853BB967AD}" type="presParOf" srcId="{CB060F13-94E0-4A0B-B46B-EEA2411CF374}" destId="{EE1055D3-0A4B-4C41-ACD7-4D8D6B37A763}" srcOrd="4" destOrd="0" presId="urn:microsoft.com/office/officeart/2005/8/layout/radial3"/>
    <dgm:cxn modelId="{7CEFE839-CCA3-4594-8553-DFA0F39A4BDE}" type="presParOf" srcId="{CB060F13-94E0-4A0B-B46B-EEA2411CF374}" destId="{B148EF6F-0C1C-4522-BFF4-667D30AE538C}" srcOrd="5" destOrd="0" presId="urn:microsoft.com/office/officeart/2005/8/layout/radial3"/>
    <dgm:cxn modelId="{6DBB17F4-3873-416E-A77D-A1FECD53F57E}" type="presParOf" srcId="{CB060F13-94E0-4A0B-B46B-EEA2411CF374}" destId="{CBC4A6BC-E3DC-4CFB-BAB6-284161BEEE0F}" srcOrd="6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5B893-F8EA-4745-B75A-93E843D140A0}">
      <dsp:nvSpPr>
        <dsp:cNvPr id="0" name=""/>
        <dsp:cNvSpPr/>
      </dsp:nvSpPr>
      <dsp:spPr>
        <a:xfrm>
          <a:off x="3030146" y="2189598"/>
          <a:ext cx="2364643" cy="242433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ЛЭПБУК (</a:t>
          </a:r>
          <a:r>
            <a:rPr lang="ru-RU" sz="2000" b="1" kern="1200" dirty="0" err="1" smtClean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lapbook</a:t>
          </a:r>
          <a:r>
            <a:rPr lang="ru-RU" sz="2000" b="1" kern="1200" dirty="0" smtClean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)</a:t>
          </a:r>
          <a:r>
            <a:rPr lang="ru-RU" sz="2000" kern="1200" dirty="0" smtClean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sz="2000" kern="1200" dirty="0"/>
        </a:p>
      </dsp:txBody>
      <dsp:txXfrm>
        <a:off x="3376440" y="2544633"/>
        <a:ext cx="1672055" cy="1714261"/>
      </dsp:txXfrm>
    </dsp:sp>
    <dsp:sp modelId="{4E4FD49B-EC43-424F-8DDA-C45C97899B72}">
      <dsp:nvSpPr>
        <dsp:cNvPr id="0" name=""/>
        <dsp:cNvSpPr/>
      </dsp:nvSpPr>
      <dsp:spPr>
        <a:xfrm>
          <a:off x="3135710" y="556039"/>
          <a:ext cx="2093282" cy="2068422"/>
        </a:xfrm>
        <a:prstGeom prst="ellipse">
          <a:avLst/>
        </a:prstGeom>
        <a:solidFill>
          <a:schemeClr val="accent4">
            <a:alpha val="50000"/>
            <a:hueOff val="-637824"/>
            <a:satOff val="3843"/>
            <a:lumOff val="30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Особая 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форма организации учебного материала, которая помогает ребенку систематизировать знания</a:t>
          </a:r>
        </a:p>
      </dsp:txBody>
      <dsp:txXfrm>
        <a:off x="3442264" y="858952"/>
        <a:ext cx="1480174" cy="1462596"/>
      </dsp:txXfrm>
    </dsp:sp>
    <dsp:sp modelId="{1D81F964-8312-4401-AE9D-F440702B264F}">
      <dsp:nvSpPr>
        <dsp:cNvPr id="0" name=""/>
        <dsp:cNvSpPr/>
      </dsp:nvSpPr>
      <dsp:spPr>
        <a:xfrm>
          <a:off x="4777373" y="1436718"/>
          <a:ext cx="1818648" cy="1818648"/>
        </a:xfrm>
        <a:prstGeom prst="ellipse">
          <a:avLst/>
        </a:prstGeom>
        <a:solidFill>
          <a:schemeClr val="accent4">
            <a:alpha val="50000"/>
            <a:hueOff val="-1275649"/>
            <a:satOff val="7685"/>
            <a:lumOff val="61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Используется для подгрупповой и индивидуальной работы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3708" y="1703053"/>
        <a:ext cx="1285978" cy="1285978"/>
      </dsp:txXfrm>
    </dsp:sp>
    <dsp:sp modelId="{EE1055D3-0A4B-4C41-ACD7-4D8D6B37A763}">
      <dsp:nvSpPr>
        <dsp:cNvPr id="0" name=""/>
        <dsp:cNvSpPr/>
      </dsp:nvSpPr>
      <dsp:spPr>
        <a:xfrm>
          <a:off x="5136436" y="2923204"/>
          <a:ext cx="1818648" cy="1818648"/>
        </a:xfrm>
        <a:prstGeom prst="ellipse">
          <a:avLst/>
        </a:prstGeom>
        <a:solidFill>
          <a:schemeClr val="accent4">
            <a:alpha val="50000"/>
            <a:hueOff val="-1913473"/>
            <a:satOff val="11528"/>
            <a:lumOff val="92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 </a:t>
          </a: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подать всю имеющуюся информацию в компактной 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форме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2771" y="3189539"/>
        <a:ext cx="1285978" cy="1285978"/>
      </dsp:txXfrm>
    </dsp:sp>
    <dsp:sp modelId="{B148EF6F-0C1C-4522-BFF4-667D30AE538C}">
      <dsp:nvSpPr>
        <dsp:cNvPr id="0" name=""/>
        <dsp:cNvSpPr/>
      </dsp:nvSpPr>
      <dsp:spPr>
        <a:xfrm>
          <a:off x="4064475" y="4212367"/>
          <a:ext cx="1818648" cy="1818648"/>
        </a:xfrm>
        <a:prstGeom prst="ellipse">
          <a:avLst/>
        </a:prstGeom>
        <a:solidFill>
          <a:schemeClr val="accent4">
            <a:alpha val="50000"/>
            <a:hueOff val="-2551297"/>
            <a:satOff val="15371"/>
            <a:lumOff val="123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 </a:t>
          </a: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повторить пройденный 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0810" y="4478702"/>
        <a:ext cx="1285978" cy="1285978"/>
      </dsp:txXfrm>
    </dsp:sp>
    <dsp:sp modelId="{CBC4A6BC-E3DC-4CFB-BAB6-284161BEEE0F}">
      <dsp:nvSpPr>
        <dsp:cNvPr id="0" name=""/>
        <dsp:cNvSpPr/>
      </dsp:nvSpPr>
      <dsp:spPr>
        <a:xfrm>
          <a:off x="2377283" y="4125405"/>
          <a:ext cx="1818648" cy="1818648"/>
        </a:xfrm>
        <a:prstGeom prst="ellipse">
          <a:avLst/>
        </a:prstGeom>
        <a:solidFill>
          <a:schemeClr val="accent4">
            <a:alpha val="50000"/>
            <a:hueOff val="-3189121"/>
            <a:satOff val="19214"/>
            <a:lumOff val="154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Заключительный </a:t>
          </a: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этап самостоятельной и совместной исследовательской работы</a:t>
          </a:r>
        </a:p>
      </dsp:txBody>
      <dsp:txXfrm>
        <a:off x="2643618" y="4391740"/>
        <a:ext cx="1285978" cy="1285978"/>
      </dsp:txXfrm>
    </dsp:sp>
    <dsp:sp modelId="{495D4713-E1FD-4A4E-A70F-726E9A8CA123}">
      <dsp:nvSpPr>
        <dsp:cNvPr id="0" name=""/>
        <dsp:cNvSpPr/>
      </dsp:nvSpPr>
      <dsp:spPr>
        <a:xfrm>
          <a:off x="1518731" y="2855914"/>
          <a:ext cx="1818648" cy="1818648"/>
        </a:xfrm>
        <a:prstGeom prst="ellipse">
          <a:avLst/>
        </a:prstGeom>
        <a:solidFill>
          <a:schemeClr val="accent4">
            <a:alpha val="50000"/>
            <a:hueOff val="-3826945"/>
            <a:satOff val="23056"/>
            <a:lumOff val="184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Является интересной формой совместной работы взрослых и детей 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5066" y="3122249"/>
        <a:ext cx="1285978" cy="1285978"/>
      </dsp:txXfrm>
    </dsp:sp>
    <dsp:sp modelId="{9341B6EC-122E-4D26-9ACC-7B0723AE98A8}">
      <dsp:nvSpPr>
        <dsp:cNvPr id="0" name=""/>
        <dsp:cNvSpPr/>
      </dsp:nvSpPr>
      <dsp:spPr>
        <a:xfrm>
          <a:off x="1883119" y="1356229"/>
          <a:ext cx="1818648" cy="1818648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сотрудничества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родителями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49454" y="1622564"/>
        <a:ext cx="1285978" cy="1285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5B893-F8EA-4745-B75A-93E843D140A0}">
      <dsp:nvSpPr>
        <dsp:cNvPr id="0" name=""/>
        <dsp:cNvSpPr/>
      </dsp:nvSpPr>
      <dsp:spPr>
        <a:xfrm>
          <a:off x="3002725" y="1955138"/>
          <a:ext cx="2265080" cy="232225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ЛЭПБУК (</a:t>
          </a:r>
          <a:r>
            <a:rPr lang="ru-RU" sz="1600" b="1" kern="1200" dirty="0" err="1" smtClean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lapbook</a:t>
          </a:r>
          <a:r>
            <a:rPr lang="ru-RU" sz="1600" b="1" kern="1200" dirty="0" smtClean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) </a:t>
          </a:r>
          <a:r>
            <a:rPr lang="ru-RU" sz="1600" b="1" kern="1200" dirty="0" smtClean="0">
              <a:solidFill>
                <a:srgbClr val="0000FF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обеспечивает:</a:t>
          </a:r>
          <a:r>
            <a:rPr lang="ru-RU" sz="1600" kern="1200" dirty="0" smtClean="0">
              <a:solidFill>
                <a:srgbClr val="0000FF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sz="1600" kern="1200" dirty="0">
            <a:solidFill>
              <a:srgbClr val="0000FF"/>
            </a:solidFill>
          </a:endParaRPr>
        </a:p>
      </dsp:txBody>
      <dsp:txXfrm>
        <a:off x="3334438" y="2295224"/>
        <a:ext cx="1601654" cy="1642083"/>
      </dsp:txXfrm>
    </dsp:sp>
    <dsp:sp modelId="{4E4FD49B-EC43-424F-8DDA-C45C97899B72}">
      <dsp:nvSpPr>
        <dsp:cNvPr id="0" name=""/>
        <dsp:cNvSpPr/>
      </dsp:nvSpPr>
      <dsp:spPr>
        <a:xfrm>
          <a:off x="3352854" y="594313"/>
          <a:ext cx="1724131" cy="1644571"/>
        </a:xfrm>
        <a:prstGeom prst="ellipse">
          <a:avLst/>
        </a:prstGeom>
        <a:solidFill>
          <a:schemeClr val="accent4">
            <a:alpha val="50000"/>
            <a:hueOff val="-744128"/>
            <a:satOff val="4483"/>
            <a:lumOff val="3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учитывать индивидуальные особенности детей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5347" y="835155"/>
        <a:ext cx="1219145" cy="1162887"/>
      </dsp:txXfrm>
    </dsp:sp>
    <dsp:sp modelId="{CE3B5254-E1BB-47BF-B8C4-875467359E99}">
      <dsp:nvSpPr>
        <dsp:cNvPr id="0" name=""/>
        <dsp:cNvSpPr/>
      </dsp:nvSpPr>
      <dsp:spPr>
        <a:xfrm>
          <a:off x="4823779" y="1438546"/>
          <a:ext cx="1742075" cy="1742075"/>
        </a:xfrm>
        <a:prstGeom prst="ellipse">
          <a:avLst/>
        </a:prstGeom>
        <a:solidFill>
          <a:schemeClr val="accent4">
            <a:alpha val="50000"/>
            <a:hueOff val="-1488257"/>
            <a:satOff val="8966"/>
            <a:lumOff val="71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добавлять, новые задания в кармашки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78900" y="1693667"/>
        <a:ext cx="1231833" cy="1231833"/>
      </dsp:txXfrm>
    </dsp:sp>
    <dsp:sp modelId="{1D81F964-8312-4401-AE9D-F440702B264F}">
      <dsp:nvSpPr>
        <dsp:cNvPr id="0" name=""/>
        <dsp:cNvSpPr/>
      </dsp:nvSpPr>
      <dsp:spPr>
        <a:xfrm>
          <a:off x="4712491" y="3202302"/>
          <a:ext cx="1742075" cy="1742075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Разнообразие игровых заданий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7612" y="3457423"/>
        <a:ext cx="1231833" cy="1231833"/>
      </dsp:txXfrm>
    </dsp:sp>
    <dsp:sp modelId="{EE1055D3-0A4B-4C41-ACD7-4D8D6B37A763}">
      <dsp:nvSpPr>
        <dsp:cNvPr id="0" name=""/>
        <dsp:cNvSpPr/>
      </dsp:nvSpPr>
      <dsp:spPr>
        <a:xfrm>
          <a:off x="3250804" y="4048090"/>
          <a:ext cx="1742075" cy="1742075"/>
        </a:xfrm>
        <a:prstGeom prst="ellipse">
          <a:avLst/>
        </a:prstGeom>
        <a:solidFill>
          <a:schemeClr val="accent4">
            <a:alpha val="50000"/>
            <a:hueOff val="-2976513"/>
            <a:satOff val="17933"/>
            <a:lumOff val="143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Интеграцию разных видов деятельности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5925" y="4303211"/>
        <a:ext cx="1231833" cy="1231833"/>
      </dsp:txXfrm>
    </dsp:sp>
    <dsp:sp modelId="{B148EF6F-0C1C-4522-BFF4-667D30AE538C}">
      <dsp:nvSpPr>
        <dsp:cNvPr id="0" name=""/>
        <dsp:cNvSpPr/>
      </dsp:nvSpPr>
      <dsp:spPr>
        <a:xfrm>
          <a:off x="1672198" y="3086607"/>
          <a:ext cx="1742075" cy="1742075"/>
        </a:xfrm>
        <a:prstGeom prst="ellipse">
          <a:avLst/>
        </a:prstGeom>
        <a:solidFill>
          <a:schemeClr val="accent4">
            <a:alpha val="50000"/>
            <a:hueOff val="-3720641"/>
            <a:satOff val="22416"/>
            <a:lumOff val="179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Компактное</a:t>
          </a:r>
          <a:r>
            <a:rPr lang="ru-RU" sz="13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хранение большого количества игр и заданий в одной папке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7319" y="3341728"/>
        <a:ext cx="1231833" cy="1231833"/>
      </dsp:txXfrm>
    </dsp:sp>
    <dsp:sp modelId="{CBC4A6BC-E3DC-4CFB-BAB6-284161BEEE0F}">
      <dsp:nvSpPr>
        <dsp:cNvPr id="0" name=""/>
        <dsp:cNvSpPr/>
      </dsp:nvSpPr>
      <dsp:spPr>
        <a:xfrm>
          <a:off x="1782771" y="1296908"/>
          <a:ext cx="1742075" cy="1742075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Вариативность использования игровых заданий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7892" y="1552029"/>
        <a:ext cx="1231833" cy="1231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59A4C-B865-42FF-B434-DFFA364B70B6}" type="datetimeFigureOut">
              <a:rPr lang="ru-RU" smtClean="0"/>
              <a:pPr/>
              <a:t>18.12.2023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532CA-1D03-4918-9855-E4FB898626E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01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966A9-5AB2-40CA-98F8-E7EA43D14B9C}" type="datetimeFigureOut">
              <a:rPr lang="ru-RU"/>
              <a:pPr>
                <a:defRPr/>
              </a:pPr>
              <a:t>18.12.2023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9F622-8B25-4360-890B-DF9DFC53C7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83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F8475-CA72-4975-A81E-D092DC8B5106}" type="datetimeFigureOut">
              <a:rPr lang="ru-RU"/>
              <a:pPr>
                <a:defRPr/>
              </a:pPr>
              <a:t>18.12.2023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C2F23-9812-45B0-836C-A76D36BAB2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11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57365-2EFC-4E1D-80D8-4FC92F7FCDBA}" type="datetimeFigureOut">
              <a:rPr lang="ru-RU"/>
              <a:pPr>
                <a:defRPr/>
              </a:pPr>
              <a:t>18.12.2023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56F16-C9A2-4988-AE09-5B0B0B00B3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92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6CBE5-C424-4FA4-B0AB-B2E5184DE077}" type="datetimeFigureOut">
              <a:rPr lang="ru-RU"/>
              <a:pPr>
                <a:defRPr/>
              </a:pPr>
              <a:t>18.12.2023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847C7-1B7A-4FEB-AAF1-173B3C0C95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81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D8E0-AAAF-4334-A314-33C8E73BA7BC}" type="datetimeFigureOut">
              <a:rPr lang="ru-RU"/>
              <a:pPr>
                <a:defRPr/>
              </a:pPr>
              <a:t>18.12.2023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5403-9ED9-4699-A8C9-DBB5A7551B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40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23FD4-0115-4522-AAF2-DD5CFC4CAFE8}" type="datetimeFigureOut">
              <a:rPr lang="ru-RU"/>
              <a:pPr>
                <a:defRPr/>
              </a:pPr>
              <a:t>18.12.2023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635B5-676F-4030-889B-1AE1978FAD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61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60FEF-DB15-4141-BADA-533F949C7E62}" type="datetimeFigureOut">
              <a:rPr lang="ru-RU"/>
              <a:pPr>
                <a:defRPr/>
              </a:pPr>
              <a:t>18.12.2023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FEADE-DEC7-43E4-801F-84914225B4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2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D56B0-DB69-4DD1-B42E-D3ACF0F94C76}" type="datetimeFigureOut">
              <a:rPr lang="ru-RU"/>
              <a:pPr>
                <a:defRPr/>
              </a:pPr>
              <a:t>18.12.2023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E96BA-1DA7-46A5-B305-470F544A4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68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41CE9-810B-4B8D-9A2D-DE6AAED762F9}" type="datetimeFigureOut">
              <a:rPr lang="ru-RU"/>
              <a:pPr>
                <a:defRPr/>
              </a:pPr>
              <a:t>18.12.2023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09EA8-7F54-4BC8-B366-50F2C0DB7F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273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1AF3-AA58-4EE6-93C8-2FD47FDE3D5E}" type="datetimeFigureOut">
              <a:rPr lang="ru-RU"/>
              <a:pPr>
                <a:defRPr/>
              </a:pPr>
              <a:t>18.12.2023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F1835-6805-4806-B42F-14087AE8B2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27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15CB-C020-4A1A-A4F1-8B4BAFEA6F67}" type="datetimeFigureOut">
              <a:rPr lang="ru-RU"/>
              <a:pPr>
                <a:defRPr/>
              </a:pPr>
              <a:t>18.12.2023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A179-6C85-4159-9F75-1D8862243F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31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88C7C9-64A3-49AE-9F36-30757154F6B7}" type="datetimeFigureOut">
              <a:rPr lang="ru-RU"/>
              <a:pPr>
                <a:defRPr/>
              </a:pPr>
              <a:t>18.12.2023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6D364E-D491-47F3-B770-745BD0C5D4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pinterest.com/source/homeschoolshare.com/" TargetMode="External"/><Relationship Id="rId2" Type="http://schemas.openxmlformats.org/officeDocument/2006/relationships/hyperlink" Target="http://www.tavika.ru/p/blog-page_5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6.%20http:/kopilkaurokov.ru/doshkolnoeobrazovanie/prochee/lepbuk-kak-vid-sovmiestnoi-dieiatiel-nosti-vzroslogho-i-dietiei" TargetMode="External"/><Relationship Id="rId5" Type="http://schemas.openxmlformats.org/officeDocument/2006/relationships/hyperlink" Target="http://infourok.ru/go.html?href=http://www.maam.ru/obrazovanie/lepbuki" TargetMode="External"/><Relationship Id="rId4" Type="http://schemas.openxmlformats.org/officeDocument/2006/relationships/hyperlink" Target="http://infourok.ru/go.html?href=http://www.tavika.ru/2015/12/Red-book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810998" y="1679014"/>
            <a:ext cx="5929354" cy="2786082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– как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средство непосредственного вовлечения семьи в образовательную деятельность»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 flipV="1">
            <a:off x="7858148" y="97134"/>
            <a:ext cx="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86578" y="5572140"/>
            <a:ext cx="739752" cy="164941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                </a:t>
            </a:r>
            <a:endParaRPr lang="ru-RU" dirty="0"/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 flipV="1">
            <a:off x="3428993" y="5429264"/>
            <a:ext cx="4000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4929198"/>
            <a:ext cx="450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312962" y="810716"/>
            <a:ext cx="54737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«Детский сад № 100 комбинированного вида»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9257" y="493206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Гилязова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8992" y="5917678"/>
            <a:ext cx="260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1142984"/>
            <a:ext cx="806489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лэпбука - эффективное средство для привлечения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родителей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 сотрудничеству. 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Родители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обеспечивают поддержку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организационную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(экскурсии, походы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техническую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(фото, видео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информационную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(сбор информации для лэпбука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мотивационную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(поддерживание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интереса, уверенности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успехе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60649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вид совместной                                                  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деятельности взрослого и ребенка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C:\Users\Полина\Desktop\IMG_21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3717032"/>
            <a:ext cx="309634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дминистратор\Desktop\ima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3429000"/>
            <a:ext cx="2211710" cy="2948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дминистратор\Desktop\image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3429000"/>
            <a:ext cx="2211710" cy="2948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794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5716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«Мастер – класс для родителей: 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как форма совместной деятельности взрослого и детей»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164" y="1107902"/>
            <a:ext cx="7572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1) способствовать развитию у детей желания собирать и организовывать информацию по изучаемой теме;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2) повысить качество понимания и запоминания изучаемого материала;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3) приобщать детей и родителей к совместному творчеству.</a:t>
            </a:r>
          </a:p>
          <a:p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51686"/>
            <a:ext cx="3288796" cy="2571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96" y="3752947"/>
            <a:ext cx="4211960" cy="236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3286124"/>
            <a:ext cx="4409182" cy="31533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81" y="357166"/>
            <a:ext cx="4993077" cy="280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42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35177"/>
            <a:ext cx="3558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 чего начинать?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980728"/>
            <a:ext cx="2483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ТЕМА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899592" y="1712229"/>
            <a:ext cx="77768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-интересные события, происходящие с ребенком (рождение брата, отдых на море, появление домашнего питомца);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-темы недели;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-решение проблемных ситуаций;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-литературные произведения;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-интерес ребенка к конкретному виду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-мультипликационные герои и т.д.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4" descr="http://i.madou40-tomsk.ru/u/d3/c13744d24a11e4923c99b2e72d9ffc/-/P22501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2208" y="3958998"/>
            <a:ext cx="2535055" cy="2535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332656"/>
            <a:ext cx="1944217" cy="134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692696"/>
            <a:ext cx="3166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План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эпбука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C:\Users\Наталья\Desktop\все о лэпбуке\картинки лэпбук\Ребенок – это карма родител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4" y="4954895"/>
            <a:ext cx="7358115" cy="17475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643050"/>
            <a:ext cx="70723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Чтобы составить план, можно использовать модель трёх вопросов. Задаем ребенку вопросы. </a:t>
            </a:r>
          </a:p>
          <a:p>
            <a:pPr algn="just"/>
            <a:r>
              <a:rPr lang="ru-RU" sz="2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Что ты знаешь о…?</a:t>
            </a:r>
          </a:p>
          <a:p>
            <a:pPr algn="just"/>
            <a:r>
              <a:rPr lang="ru-RU" sz="2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Что хотел бы узнать?</a:t>
            </a:r>
          </a:p>
          <a:p>
            <a:pPr algn="just"/>
            <a:r>
              <a:rPr lang="ru-RU" sz="2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Что сделать, чтобы узнать? </a:t>
            </a:r>
            <a:endParaRPr lang="ru-RU" sz="2800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260648"/>
            <a:ext cx="1841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Макет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.madou40-tomsk.ru/u/ee/896d7ad1d811e4a4d2cf73fe6fc065/-/%D0%9C%D0%A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836712"/>
            <a:ext cx="3528392" cy="316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как сделать лэпбук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668" y="4025942"/>
            <a:ext cx="3071005" cy="2291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C:\Users\user\Desktop\мастер-класс ЛЕПБУКНОВЫЙ\Фото Лэпбук гр.6\DSC037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00089" y="1124744"/>
            <a:ext cx="3163198" cy="2372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08226"/>
            <a:ext cx="3549774" cy="3549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элементы лэпбука - кармашк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2978863" cy="3456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204864"/>
            <a:ext cx="4145284" cy="3786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57380" y="5373216"/>
            <a:ext cx="2206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Кармашки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548680"/>
            <a:ext cx="4943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элементов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лепбука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элементы лэпбука - конвертик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3424686" cy="3947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052736"/>
            <a:ext cx="3472998" cy="4828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75656" y="5157192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Конвертики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элементы лэпбука - подвижные круг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88887" y="1579466"/>
            <a:ext cx="3643490" cy="3022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76672"/>
            <a:ext cx="2608779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068960"/>
            <a:ext cx="3676207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15616" y="5229200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Вращающиеся                              Книжки,       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круги                                   книжки-гармошки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элементы лэпбука - блокноти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3140014" cy="3706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60032" y="908720"/>
            <a:ext cx="3554082" cy="3683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515719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Блокнотик                                   Блокнотик с разрезными                         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страницами разной длины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340768"/>
            <a:ext cx="79928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познакомиться и внедрить инновационную технологию, методическое пособие лэпбук в совместной с родителями деятельности детей дошкольного возраста в соответствии с ФГОС ДО.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задачи работы: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установить партнерские отношения с семьей каждого воспитанника;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объединить усилия для развития и воспитания детей;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создать атмосферу взаимопонимания, общности интересов, эмоциональной   взаимоподдержки;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активизировать и обогощать воспитательные умения родителей;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поддерживать их уверенность в собственных педагогических возможностях. 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«Родитель не гость, а полноправный член команды ДОУ»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7667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Опыт на тему: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–как средство непосредственного вовлечения семьи в образовательную деятельность»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элементы лэпбу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3828542" cy="2708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548680"/>
            <a:ext cx="3174530" cy="4397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465313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Лист, сложенный в два,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четыре раза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элементы лэпбука - свернутый лис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78769" cy="4002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5301208"/>
            <a:ext cx="6443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Полоса, сложенная в несколько раз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764704"/>
            <a:ext cx="5820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нужно, чтобы сделать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988840"/>
            <a:ext cx="382874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Картонная папка – основа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Обычная бумага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Ножницы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Клей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Скотч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8339" y="2124509"/>
            <a:ext cx="4303786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727280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16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270164"/>
            <a:ext cx="3954016" cy="3391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2648996"/>
            <a:ext cx="3960439" cy="38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4664"/>
            <a:ext cx="662473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29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72" y="476672"/>
            <a:ext cx="3744416" cy="2860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17032"/>
            <a:ext cx="4067944" cy="26892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518" y="1958817"/>
            <a:ext cx="4308523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21088"/>
            <a:ext cx="3419872" cy="22837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01849"/>
            <a:ext cx="4067944" cy="2283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28" y="3861048"/>
            <a:ext cx="4248472" cy="2571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93837"/>
            <a:ext cx="3417849" cy="24997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11052" y="548680"/>
            <a:ext cx="3547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Презентация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7786742" cy="6000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организации работы в этом направлении мы придерживались следующих принципов:</a:t>
            </a: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6C31"/>
                </a:solidFill>
              </a:rPr>
              <a:t> </a:t>
            </a:r>
            <a:r>
              <a:rPr lang="ru-RU" sz="24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Деятельности - стимулирование детей на активный поиск новых знаний в совместной деятельности с взрослым, в игре и в самостоятельной деятельности.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Вариативности - предоставление ребенку возможности для оптимального самовыражения через осуществление права выбора, самостоятельного выхода из проблемной ситуации.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Креативности</a:t>
            </a:r>
            <a:r>
              <a:rPr lang="ru-RU" sz="24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- создание ситуаций, в которых ребенок может реализовать свой творческий потенциал через совместную и индивидуальную деятельность.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500042"/>
            <a:ext cx="7929618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анализе работы с дошкольниками были выявлены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следующие проблемы: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C3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Ограниченный запас  знаний по тематикам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6C3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Лэпбуков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C3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C3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C3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Отсутствие объектов наблюдения (зоопарков, музеев, планетариев) в нашем городе.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C3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C3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Необходимость пополнения наглядного материала и методического сопровождения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анализе работы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родителями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были выявлены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следующие п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роблемы: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Нехватка времени и нежелание работать в сотрудничестве.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Часть педагогов не стремится эффективно использовать потенциал семьи.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4345"/>
            <a:ext cx="784887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ФГОС ДО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В соответствии с новыми требованиями роль реализации ФГОС ДО возрастает как на уровне каждого ДОУ, так и на уровне муниципальной системы образования в целом. Задачи, стоящие сегодня перед системой образования, повышают ответственность родителей за результативность в каждой ДОУ, так как именно родительская общественность непосредственно заинтересована в повышении качества образования и развития своих детей. (ФГОС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ч.I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п.1.6п.9)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Характерной тенденцией современного периода в развитии отечественного образования является стремление образовательных учреждений к открытости, которая предполагает и участие общества в жизни ДОУ. (ФГОС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ч.III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п. 3.1п.п. 5,6)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6242" y="4797152"/>
            <a:ext cx="3392221" cy="174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14290"/>
            <a:ext cx="778674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 </a:t>
            </a:r>
            <a:endParaRPr lang="ru-RU" dirty="0" smtClean="0">
              <a:latin typeface="+mn-lt"/>
            </a:endParaRPr>
          </a:p>
          <a:p>
            <a:pPr algn="just"/>
            <a:r>
              <a:rPr lang="ru-RU" sz="24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Для решения выявленных проблем</a:t>
            </a:r>
            <a:r>
              <a:rPr lang="ru-RU" sz="24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мы выбрали технологию проектной деятельности. Педагогические проекты, ставшие основной технологией современного дошкольного образования, направлены на стимуляцию развития личностных качеств, как детей, так и взрослых. Кроме этого, они позволяют: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объединить детей, родителей и педагогов в решение образовательных задач;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использовать множество различных дидактических подходов;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поддерживать педагогические цели на всех уровнях;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позволяет учиться на собственном опыте и опыте других в конкретном деле;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приносить удовлетворение всем участникам проекта, видящим продукт своего труда.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642918"/>
            <a:ext cx="735811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</a:p>
          <a:p>
            <a:pPr algn="ctr"/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 Пополнение знаний по тематике </a:t>
            </a:r>
            <a:r>
              <a:rPr lang="ru-RU" sz="24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лэпбуков</a:t>
            </a:r>
            <a:r>
              <a:rPr lang="ru-RU" sz="24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 Пополнение наглядного материала;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 Создание библиотеки по тематике;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 Создание коллекции </a:t>
            </a:r>
            <a:r>
              <a:rPr lang="ru-RU" sz="24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лэпбуков</a:t>
            </a:r>
            <a:r>
              <a:rPr lang="ru-RU" sz="24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997" y="3319807"/>
            <a:ext cx="5212071" cy="2931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1000100" y="546066"/>
            <a:ext cx="760434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Литература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Гатовская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Д. 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Лэпбук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средство обучения в условиях ФГОС [Текст] / Д. 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Гатовская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// Проблемы и перспективы развития образования: материалы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конф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(г. Пермь, апрель 2015 г.).  — Пермь: Меркурий, 2015. — С. 162-164.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Лэпбуки. Это интересно.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http://www.tavika.ru/p/blog-page_5.html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https://ru.pinterest.com/source/homeschoolshare.com/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http://www.tavika.ru/2015/12/Red-book.html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http://www.maam.ru/obrazovanie/lepbuki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hlinkClick r:id="rId6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6. http://kopilkaurokov.ru/doshkolnoeobrazovanie/prochee/lepbuk-kak-vid-sovmiestnoi-dieiatiel-nosti-vzroslogho-i-dietiei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1670" y="357166"/>
            <a:ext cx="6572296" cy="5929354"/>
          </a:xfrm>
          <a:prstGeom prst="rect">
            <a:avLst/>
          </a:prstGeom>
        </p:spPr>
      </p:pic>
      <p:sp>
        <p:nvSpPr>
          <p:cNvPr id="3" name="Блок-схема: документ 2"/>
          <p:cNvSpPr/>
          <p:nvPr/>
        </p:nvSpPr>
        <p:spPr>
          <a:xfrm>
            <a:off x="2285984" y="357166"/>
            <a:ext cx="6261679" cy="606216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3986"/>
              <a:gd name="connsiteY0" fmla="*/ 0 h 21752"/>
              <a:gd name="connsiteX1" fmla="*/ 23986 w 23986"/>
              <a:gd name="connsiteY1" fmla="*/ 428 h 21752"/>
              <a:gd name="connsiteX2" fmla="*/ 23986 w 23986"/>
              <a:gd name="connsiteY2" fmla="*/ 17750 h 21752"/>
              <a:gd name="connsiteX3" fmla="*/ 2386 w 23986"/>
              <a:gd name="connsiteY3" fmla="*/ 20600 h 21752"/>
              <a:gd name="connsiteX4" fmla="*/ 0 w 23986"/>
              <a:gd name="connsiteY4" fmla="*/ 0 h 2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6" h="21752">
                <a:moveTo>
                  <a:pt x="0" y="0"/>
                </a:moveTo>
                <a:lnTo>
                  <a:pt x="23986" y="428"/>
                </a:lnTo>
                <a:lnTo>
                  <a:pt x="23986" y="17750"/>
                </a:lnTo>
                <a:cubicBezTo>
                  <a:pt x="13186" y="17750"/>
                  <a:pt x="13186" y="24350"/>
                  <a:pt x="2386" y="206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5EFFB">
                  <a:shade val="30000"/>
                  <a:satMod val="115000"/>
                </a:srgbClr>
              </a:gs>
              <a:gs pos="50000">
                <a:srgbClr val="E5EFFB">
                  <a:shade val="67500"/>
                  <a:satMod val="115000"/>
                </a:srgbClr>
              </a:gs>
              <a:gs pos="100000">
                <a:srgbClr val="E5EFFB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ru-RU" sz="14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28604"/>
            <a:ext cx="7761877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 algn="ctr" fontAlgn="base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интерактивная,  тематическая </a:t>
            </a:r>
          </a:p>
          <a:p>
            <a:pPr algn="ctr" fontAlgn="base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папка.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sz="16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r>
              <a:rPr lang="ru-RU" sz="1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 fontAlgn="base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сравнительно новое средство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Впервые создавать лэпбуки        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начали американцы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 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endParaRPr lang="ru-RU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7336" y="5531513"/>
            <a:ext cx="1524000" cy="105844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pic>
        <p:nvPicPr>
          <p:cNvPr id="9" name="Рисунок 8" descr="H:\DCIM\135___02\IMG_180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700785">
            <a:off x="987200" y="2319127"/>
            <a:ext cx="4104609" cy="259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:\DCIM\135___02\IMG_182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2214554"/>
            <a:ext cx="285752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571736" y="857232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«</a:t>
            </a:r>
            <a:r>
              <a:rPr lang="ru-RU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Лэпбук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» (</a:t>
            </a:r>
            <a:r>
              <a:rPr lang="en-US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lap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– колени, </a:t>
            </a:r>
            <a:r>
              <a:rPr lang="en-US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book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- книга</a:t>
            </a:r>
            <a:r>
              <a:rPr lang="en-US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) 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87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00042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разновидность метода проекта. Создание лэпбука содержит все этапы проекта:    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61973" y="1556792"/>
            <a:ext cx="77768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целеполагание (выбор темы);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2) разработка лэпбука (составление плана);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3) выполнение (практическая часть);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 подведение итогов (презентация). 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168" y="3212976"/>
            <a:ext cx="2304256" cy="298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21" y="3491842"/>
            <a:ext cx="4828028" cy="2715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9296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отвечает всем требованиям ФГОС ДО к предметно-развивающей среде.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556697"/>
            <a:ext cx="831641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информативен;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полифункционален: способствует развитию творчества, воображения.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пригоден к использованию одновременно группой детей (в том числе  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участием взрослого как играющего партнера);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обладает дидактическими свойствами, несет в себе способы ознакомления с цветом, формой и т.д.;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является средством художественно-эстетического развития ребенка, приобщает его к миру искусства;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вариативной (есть несколько вариантов использования каждой его части);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его структура и содержание доступны детям дошкольного возраста;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обеспечивает игровую, познавательную, исследовательскую и творческую активность всех воспитанников.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4"/>
          <p:cNvSpPr/>
          <p:nvPr/>
        </p:nvSpPr>
        <p:spPr>
          <a:xfrm>
            <a:off x="3929011" y="2786011"/>
            <a:ext cx="1285978" cy="1285978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25000504"/>
              </p:ext>
            </p:extLst>
          </p:nvPr>
        </p:nvGraphicFramePr>
        <p:xfrm>
          <a:off x="1680364" y="-99392"/>
          <a:ext cx="8424936" cy="6443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user\Desktop\мастер-класс ЛЕПБУКНОВЫЙ\для Е.В\IMG_646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72548" y="764704"/>
            <a:ext cx="2016007" cy="1512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75864" y="2619499"/>
            <a:ext cx="2209374" cy="1691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75864" y="4637213"/>
            <a:ext cx="2217931" cy="169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19501449"/>
              </p:ext>
            </p:extLst>
          </p:nvPr>
        </p:nvGraphicFramePr>
        <p:xfrm>
          <a:off x="2051720" y="188640"/>
          <a:ext cx="8270531" cy="6281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707570" y="941017"/>
            <a:ext cx="2688299" cy="2088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1111" y="3909494"/>
            <a:ext cx="2736304" cy="1980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6802" y="357166"/>
            <a:ext cx="4450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980728"/>
            <a:ext cx="7416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улучшение качества развития детей;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повышение устойчивого интереса к знаниям;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приобщение родителей к воспитательно – образовательному процессу и совместному творчеству.</a:t>
            </a:r>
          </a:p>
          <a:p>
            <a:pPr algn="ctr"/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78" y="2467017"/>
            <a:ext cx="3142473" cy="1742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365104"/>
            <a:ext cx="3114092" cy="195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4944"/>
            <a:ext cx="3803809" cy="2797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2174</TotalTime>
  <Words>946</Words>
  <Application>Microsoft Office PowerPoint</Application>
  <PresentationFormat>Экран (4:3)</PresentationFormat>
  <Paragraphs>162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Georgia</vt:lpstr>
      <vt:lpstr>Segoe Print</vt:lpstr>
      <vt:lpstr>Times New Roman</vt:lpstr>
      <vt:lpstr>Wingdings</vt:lpstr>
      <vt:lpstr>Тема Office</vt:lpstr>
      <vt:lpstr> «Лэпбук – как средство непосредственного вовлечения семьи в образовательную деятельность»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Acer</cp:lastModifiedBy>
  <cp:revision>254</cp:revision>
  <dcterms:created xsi:type="dcterms:W3CDTF">2011-08-02T23:19:04Z</dcterms:created>
  <dcterms:modified xsi:type="dcterms:W3CDTF">2023-12-18T16:33:53Z</dcterms:modified>
</cp:coreProperties>
</file>