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32"/>
  </p:notesMasterIdLst>
  <p:sldIdLst>
    <p:sldId id="256" r:id="rId2"/>
    <p:sldId id="257" r:id="rId3"/>
    <p:sldId id="274" r:id="rId4"/>
    <p:sldId id="278" r:id="rId5"/>
    <p:sldId id="277" r:id="rId6"/>
    <p:sldId id="282" r:id="rId7"/>
    <p:sldId id="279" r:id="rId8"/>
    <p:sldId id="280" r:id="rId9"/>
    <p:sldId id="281" r:id="rId10"/>
    <p:sldId id="276" r:id="rId11"/>
    <p:sldId id="258" r:id="rId12"/>
    <p:sldId id="290" r:id="rId13"/>
    <p:sldId id="260" r:id="rId14"/>
    <p:sldId id="262" r:id="rId15"/>
    <p:sldId id="284" r:id="rId16"/>
    <p:sldId id="286" r:id="rId17"/>
    <p:sldId id="287" r:id="rId18"/>
    <p:sldId id="288" r:id="rId19"/>
    <p:sldId id="289" r:id="rId20"/>
    <p:sldId id="291" r:id="rId21"/>
    <p:sldId id="292" r:id="rId22"/>
    <p:sldId id="285" r:id="rId23"/>
    <p:sldId id="293" r:id="rId24"/>
    <p:sldId id="294" r:id="rId25"/>
    <p:sldId id="295" r:id="rId26"/>
    <p:sldId id="296" r:id="rId27"/>
    <p:sldId id="267" r:id="rId28"/>
    <p:sldId id="271" r:id="rId29"/>
    <p:sldId id="266" r:id="rId30"/>
    <p:sldId id="29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3" autoAdjust="0"/>
    <p:restoredTop sz="93066" autoAdjust="0"/>
  </p:normalViewPr>
  <p:slideViewPr>
    <p:cSldViewPr>
      <p:cViewPr varScale="1">
        <p:scale>
          <a:sx n="68" d="100"/>
          <a:sy n="68" d="100"/>
        </p:scale>
        <p:origin x="14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62169-0CA6-49B0-8C12-0A724FC343B2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6AD73-38B4-4AC6-92AB-34AE7C8E1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0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D73-38B4-4AC6-92AB-34AE7C8E1C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3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AD73-38B4-4AC6-92AB-34AE7C8E1C0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0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267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41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0505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489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681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219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368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2953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>
            <a:extLst>
              <a:ext uri="{FF2B5EF4-FFF2-40B4-BE49-F238E27FC236}">
                <a16:creationId xmlns:a16="http://schemas.microsoft.com/office/drawing/2014/main" id="{820C9D59-8A1D-4BE7-8F24-97A8D0213A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>
            <a:extLst>
              <a:ext uri="{FF2B5EF4-FFF2-40B4-BE49-F238E27FC236}">
                <a16:creationId xmlns:a16="http://schemas.microsoft.com/office/drawing/2014/main" id="{694F70C0-0EEE-420E-91D4-D30AF25F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>
            <a:extLst>
              <a:ext uri="{FF2B5EF4-FFF2-40B4-BE49-F238E27FC236}">
                <a16:creationId xmlns:a16="http://schemas.microsoft.com/office/drawing/2014/main" id="{23D8DBD2-F414-462D-A91D-58CBF792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>
            <a:extLst>
              <a:ext uri="{FF2B5EF4-FFF2-40B4-BE49-F238E27FC236}">
                <a16:creationId xmlns:a16="http://schemas.microsoft.com/office/drawing/2014/main" id="{6D0E85B8-4F95-4468-AF3F-18094C65D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3DB36-325B-4383-88FE-6C91AE41B827}" type="datetimeFigureOut">
              <a:rPr lang="ru-RU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17BEDFC-0A9B-4814-A6E2-27667C84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60D0214-B97B-42DE-AA33-B85B2F4C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F824B-52CF-4804-BA49-AF4DD77172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07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>
            <a:extLst>
              <a:ext uri="{FF2B5EF4-FFF2-40B4-BE49-F238E27FC236}">
                <a16:creationId xmlns:a16="http://schemas.microsoft.com/office/drawing/2014/main" id="{5DF0D88E-5540-4CD5-AC61-CF64D8272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>
            <a:extLst>
              <a:ext uri="{FF2B5EF4-FFF2-40B4-BE49-F238E27FC236}">
                <a16:creationId xmlns:a16="http://schemas.microsoft.com/office/drawing/2014/main" id="{A3F838E2-15C8-477C-87FE-0ACF13A4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>
            <a:extLst>
              <a:ext uri="{FF2B5EF4-FFF2-40B4-BE49-F238E27FC236}">
                <a16:creationId xmlns:a16="http://schemas.microsoft.com/office/drawing/2014/main" id="{F71EBE80-EC16-4738-9F6A-59E03290C25C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>
              <a:extLst>
                <a:ext uri="{FF2B5EF4-FFF2-40B4-BE49-F238E27FC236}">
                  <a16:creationId xmlns:a16="http://schemas.microsoft.com/office/drawing/2014/main" id="{E965390E-337A-4F45-871F-13A1572D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>
              <a:extLst>
                <a:ext uri="{FF2B5EF4-FFF2-40B4-BE49-F238E27FC236}">
                  <a16:creationId xmlns:a16="http://schemas.microsoft.com/office/drawing/2014/main" id="{0D0E1E4C-A3D0-499C-9427-E10EFD284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>
            <a:extLst>
              <a:ext uri="{FF2B5EF4-FFF2-40B4-BE49-F238E27FC236}">
                <a16:creationId xmlns:a16="http://schemas.microsoft.com/office/drawing/2014/main" id="{98132F76-97B3-4DBF-8A97-45402EB45991}"/>
              </a:ext>
            </a:extLst>
          </p:cNvPr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>
              <a:extLst>
                <a:ext uri="{FF2B5EF4-FFF2-40B4-BE49-F238E27FC236}">
                  <a16:creationId xmlns:a16="http://schemas.microsoft.com/office/drawing/2014/main" id="{EB90D61F-48A2-4688-9453-3E5A03B9E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>
              <a:extLst>
                <a:ext uri="{FF2B5EF4-FFF2-40B4-BE49-F238E27FC236}">
                  <a16:creationId xmlns:a16="http://schemas.microsoft.com/office/drawing/2014/main" id="{BB3AA2AF-731B-487C-9B36-908D3D38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Дата 2">
            <a:extLst>
              <a:ext uri="{FF2B5EF4-FFF2-40B4-BE49-F238E27FC236}">
                <a16:creationId xmlns:a16="http://schemas.microsoft.com/office/drawing/2014/main" id="{A4B1B7E2-E6F7-4CD4-9A55-80116DCA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91CE-A1B1-4806-9EA9-A4EE10DEAA51}" type="datetimeFigureOut">
              <a:rPr lang="ru-RU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1B1FA805-36AA-437A-8BB0-81E824D2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id="{8BABCF1B-FD90-4A34-979D-CF3DEE2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4F153-6B1C-458B-AFCD-C2742FE169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69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453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015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27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290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541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13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238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735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BDCE76-9D02-4F97-8DCA-B4FF21125536}" type="datetimeFigureOut">
              <a:rPr lang="ru-RU" smtClean="0"/>
              <a:pPr>
                <a:defRPr/>
              </a:pPr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F99817-605F-48D3-B48A-AF33E9F2D58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31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openxmlformats.org/officeDocument/2006/relationships/image" Target="../media/image73.jpg"/><Relationship Id="rId5" Type="http://schemas.openxmlformats.org/officeDocument/2006/relationships/image" Target="../media/image67.jpeg"/><Relationship Id="rId10" Type="http://schemas.openxmlformats.org/officeDocument/2006/relationships/image" Target="../media/image72.jpg"/><Relationship Id="rId4" Type="http://schemas.openxmlformats.org/officeDocument/2006/relationships/image" Target="../media/image66.jpeg"/><Relationship Id="rId9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779D6E76-8315-4AA5-ADFC-ED80D7F0B327}"/>
              </a:ext>
            </a:extLst>
          </p:cNvPr>
          <p:cNvSpPr txBox="1">
            <a:spLocks/>
          </p:cNvSpPr>
          <p:nvPr/>
        </p:nvSpPr>
        <p:spPr>
          <a:xfrm>
            <a:off x="0" y="2204640"/>
            <a:ext cx="9144000" cy="20884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образовательном процессе 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ДОУ»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7B3432F-8F3B-4E89-BB43-632573E7081E}"/>
              </a:ext>
            </a:extLst>
          </p:cNvPr>
          <p:cNvSpPr/>
          <p:nvPr/>
        </p:nvSpPr>
        <p:spPr>
          <a:xfrm>
            <a:off x="4272541" y="4463875"/>
            <a:ext cx="4896544" cy="1628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Гилязова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Н.В., старший воспитатель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№100»</a:t>
            </a:r>
          </a:p>
        </p:txBody>
      </p:sp>
      <p:sp>
        <p:nvSpPr>
          <p:cNvPr id="11" name="Rectangle 10"/>
          <p:cNvSpPr txBox="1">
            <a:spLocks/>
          </p:cNvSpPr>
          <p:nvPr/>
        </p:nvSpPr>
        <p:spPr>
          <a:xfrm>
            <a:off x="1331639" y="38862"/>
            <a:ext cx="6470873" cy="10078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992" y="6237312"/>
            <a:ext cx="78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20891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деятельность в нашем детском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осуществляется в следующих формах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0215" algn="ctr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1. Физкультурно-оздоровительная технология.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 деятельность направлена на физическое развитие и укрепление здоровья ребенка, развитие физических качеств, двигательной активности и становление физической культуры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2.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здоровья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Технологии 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валеологического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просвещения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образованности родителей воспитанников ДОУ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2126041" y="244883"/>
            <a:ext cx="4752528" cy="651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F304D3-8543-42A9-83BC-F0E1D602AE88}"/>
              </a:ext>
            </a:extLst>
          </p:cNvPr>
          <p:cNvSpPr/>
          <p:nvPr/>
        </p:nvSpPr>
        <p:spPr>
          <a:xfrm>
            <a:off x="5422724" y="2063085"/>
            <a:ext cx="2911689" cy="642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BED770-A92F-4F95-9749-78B786702B0F}"/>
              </a:ext>
            </a:extLst>
          </p:cNvPr>
          <p:cNvSpPr/>
          <p:nvPr/>
        </p:nvSpPr>
        <p:spPr>
          <a:xfrm>
            <a:off x="280346" y="2083828"/>
            <a:ext cx="2911690" cy="6214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CD54BFA-414E-41A2-894F-1C6DE127BFD2}"/>
              </a:ext>
            </a:extLst>
          </p:cNvPr>
          <p:cNvSpPr/>
          <p:nvPr/>
        </p:nvSpPr>
        <p:spPr>
          <a:xfrm rot="2581404">
            <a:off x="5522229" y="1241020"/>
            <a:ext cx="1124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7BD9663B-4A8F-4225-B05D-8C27AF61874F}"/>
              </a:ext>
            </a:extLst>
          </p:cNvPr>
          <p:cNvSpPr/>
          <p:nvPr/>
        </p:nvSpPr>
        <p:spPr>
          <a:xfrm rot="3216920">
            <a:off x="2379195" y="1005253"/>
            <a:ext cx="484632" cy="1060259"/>
          </a:xfrm>
          <a:prstGeom prst="downArrow">
            <a:avLst>
              <a:gd name="adj1" fmla="val 670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8">
            <a:extLst>
              <a:ext uri="{FF2B5EF4-FFF2-40B4-BE49-F238E27FC236}">
                <a16:creationId xmlns:a16="http://schemas.microsoft.com/office/drawing/2014/main" id="{7BD9663B-4A8F-4225-B05D-8C27AF61874F}"/>
              </a:ext>
            </a:extLst>
          </p:cNvPr>
          <p:cNvSpPr/>
          <p:nvPr/>
        </p:nvSpPr>
        <p:spPr>
          <a:xfrm rot="5400000">
            <a:off x="4110572" y="3743921"/>
            <a:ext cx="484632" cy="1521025"/>
          </a:xfrm>
          <a:prstGeom prst="downArrow">
            <a:avLst>
              <a:gd name="adj1" fmla="val 670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8">
            <a:extLst>
              <a:ext uri="{FF2B5EF4-FFF2-40B4-BE49-F238E27FC236}">
                <a16:creationId xmlns:a16="http://schemas.microsoft.com/office/drawing/2014/main" id="{7BD9663B-4A8F-4225-B05D-8C27AF61874F}"/>
              </a:ext>
            </a:extLst>
          </p:cNvPr>
          <p:cNvSpPr/>
          <p:nvPr/>
        </p:nvSpPr>
        <p:spPr>
          <a:xfrm rot="16200000">
            <a:off x="4110572" y="1566582"/>
            <a:ext cx="484632" cy="1521025"/>
          </a:xfrm>
          <a:prstGeom prst="downArrow">
            <a:avLst>
              <a:gd name="adj1" fmla="val 670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89032" y="4865658"/>
            <a:ext cx="5247463" cy="1574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деятельность формирует у ребенка мотивацию на здоровый образ жизни, полноценное развитие.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созданию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образовательного пространства в ДОУ 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369" y="5166460"/>
            <a:ext cx="1797976" cy="9725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sp>
        <p:nvSpPr>
          <p:cNvPr id="13" name="Стрелка: вниз 8">
            <a:extLst>
              <a:ext uri="{FF2B5EF4-FFF2-40B4-BE49-F238E27FC236}">
                <a16:creationId xmlns:a16="http://schemas.microsoft.com/office/drawing/2014/main" id="{7BD9663B-4A8F-4225-B05D-8C27AF61874F}"/>
              </a:ext>
            </a:extLst>
          </p:cNvPr>
          <p:cNvSpPr/>
          <p:nvPr/>
        </p:nvSpPr>
        <p:spPr>
          <a:xfrm rot="16200000">
            <a:off x="2644373" y="4892222"/>
            <a:ext cx="484632" cy="1521025"/>
          </a:xfrm>
          <a:prstGeom prst="downArrow">
            <a:avLst>
              <a:gd name="adj1" fmla="val 670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03848" y="2795970"/>
            <a:ext cx="2304256" cy="12676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</a:t>
            </a:r>
          </a:p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259632" y="188640"/>
            <a:ext cx="7200800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организационных и материально – технических условий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600400" cy="3083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509789" cy="3083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91" y="3645024"/>
            <a:ext cx="3421707" cy="29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C0F643DE-7ACB-4C21-A186-EFE4E461BE84}"/>
              </a:ext>
            </a:extLst>
          </p:cNvPr>
          <p:cNvSpPr/>
          <p:nvPr/>
        </p:nvSpPr>
        <p:spPr>
          <a:xfrm>
            <a:off x="-2218" y="260648"/>
            <a:ext cx="2828058" cy="24170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 </a:t>
            </a:r>
            <a:endParaRPr lang="ru-RU" b="1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сохранения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стимулирования здоровья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33D361E-C958-49FE-B434-8303F85B28D0}"/>
              </a:ext>
            </a:extLst>
          </p:cNvPr>
          <p:cNvSpPr/>
          <p:nvPr/>
        </p:nvSpPr>
        <p:spPr>
          <a:xfrm>
            <a:off x="6485711" y="260648"/>
            <a:ext cx="2478777" cy="22628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 </a:t>
            </a: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ЗОЖ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6F6D4A02-3F0C-4F77-AA17-9CA01B3FACB1}"/>
              </a:ext>
            </a:extLst>
          </p:cNvPr>
          <p:cNvSpPr/>
          <p:nvPr/>
        </p:nvSpPr>
        <p:spPr>
          <a:xfrm>
            <a:off x="2700722" y="2100011"/>
            <a:ext cx="3705835" cy="8470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Коррекционные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4748C7-72CE-4675-806A-80F4500AABD6}"/>
              </a:ext>
            </a:extLst>
          </p:cNvPr>
          <p:cNvSpPr/>
          <p:nvPr/>
        </p:nvSpPr>
        <p:spPr>
          <a:xfrm>
            <a:off x="3277283" y="69213"/>
            <a:ext cx="2736304" cy="1095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2A2BC7A-B22D-42C9-9877-5DBF6C6DECFF}"/>
              </a:ext>
            </a:extLst>
          </p:cNvPr>
          <p:cNvSpPr/>
          <p:nvPr/>
        </p:nvSpPr>
        <p:spPr>
          <a:xfrm rot="1410760">
            <a:off x="6041301" y="228341"/>
            <a:ext cx="8574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186AB0C-25C0-4ED3-82A9-F8B74FCD35FB}"/>
              </a:ext>
            </a:extLst>
          </p:cNvPr>
          <p:cNvSpPr/>
          <p:nvPr/>
        </p:nvSpPr>
        <p:spPr>
          <a:xfrm rot="4528977">
            <a:off x="2551784" y="-3648"/>
            <a:ext cx="484632" cy="872751"/>
          </a:xfrm>
          <a:prstGeom prst="downArrow">
            <a:avLst>
              <a:gd name="adj1" fmla="val 565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1A94A6CB-E8E4-4AB1-A0B4-30C0A067830A}"/>
              </a:ext>
            </a:extLst>
          </p:cNvPr>
          <p:cNvSpPr/>
          <p:nvPr/>
        </p:nvSpPr>
        <p:spPr>
          <a:xfrm>
            <a:off x="4335474" y="1216502"/>
            <a:ext cx="484632" cy="832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3057BA78-710C-4F41-A112-BD0DDC7CC40E}"/>
              </a:ext>
            </a:extLst>
          </p:cNvPr>
          <p:cNvSpPr/>
          <p:nvPr/>
        </p:nvSpPr>
        <p:spPr>
          <a:xfrm>
            <a:off x="1204381" y="2677742"/>
            <a:ext cx="368026" cy="68139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243909D1-F6C0-46E1-88F5-EEB9105F4885}"/>
              </a:ext>
            </a:extLst>
          </p:cNvPr>
          <p:cNvSpPr/>
          <p:nvPr/>
        </p:nvSpPr>
        <p:spPr>
          <a:xfrm>
            <a:off x="7571593" y="2629596"/>
            <a:ext cx="332163" cy="79208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371E2D50-7120-4452-AAE2-FBB8AAA285C5}"/>
              </a:ext>
            </a:extLst>
          </p:cNvPr>
          <p:cNvSpPr/>
          <p:nvPr/>
        </p:nvSpPr>
        <p:spPr>
          <a:xfrm flipH="1">
            <a:off x="4461420" y="2923729"/>
            <a:ext cx="368027" cy="661992"/>
          </a:xfrm>
          <a:prstGeom prst="downArrow">
            <a:avLst>
              <a:gd name="adj1" fmla="val 57887"/>
              <a:gd name="adj2" fmla="val 6231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1786" y="3637140"/>
            <a:ext cx="2612523" cy="3111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 (физкультминутки, включающие пальчиковую, дыхательную, гимнастику для глаз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 подвижные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Тренажеры;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онтрастная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77283" y="3637141"/>
            <a:ext cx="2518854" cy="3111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Пескотерапия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Улыбкотерапия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тишины;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</a:p>
          <a:p>
            <a:pPr algn="ctr"/>
            <a:endParaRPr lang="ru-RU" b="1" i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9052" y="3637139"/>
            <a:ext cx="2885436" cy="3111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</a:t>
            </a: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сна;</a:t>
            </a: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массаж;</a:t>
            </a: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праздники, развлечения;</a:t>
            </a: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(ситуативные малые игры - подражательная ролевая имитационная игра);</a:t>
            </a: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899592" y="332656"/>
            <a:ext cx="6912768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ЗОЖ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47B948-A2C6-48CD-AD28-3A2BAE094DAF}"/>
              </a:ext>
            </a:extLst>
          </p:cNvPr>
          <p:cNvSpPr/>
          <p:nvPr/>
        </p:nvSpPr>
        <p:spPr>
          <a:xfrm>
            <a:off x="2195736" y="1124744"/>
            <a:ext cx="4588525" cy="537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9976"/>
            <a:ext cx="2536458" cy="225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F:\Юля\P1050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24" y="1963470"/>
            <a:ext cx="2533400" cy="22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Фото0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8508"/>
            <a:ext cx="2536458" cy="210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10703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78" y="1963470"/>
            <a:ext cx="2656886" cy="22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SCN24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34" y="4508509"/>
            <a:ext cx="2621930" cy="210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P10703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24" y="4508509"/>
            <a:ext cx="2594209" cy="210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4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ЗОЖ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75DBB4-0179-49D1-B141-C414CB92EF9F}"/>
              </a:ext>
            </a:extLst>
          </p:cNvPr>
          <p:cNvSpPr/>
          <p:nvPr/>
        </p:nvSpPr>
        <p:spPr>
          <a:xfrm>
            <a:off x="395536" y="1052736"/>
            <a:ext cx="828092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Спортивные развлечения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теле-здоровый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дух!»</a:t>
            </a:r>
          </a:p>
        </p:txBody>
      </p:sp>
      <p:pic>
        <p:nvPicPr>
          <p:cNvPr id="1028" name="Picture 4" descr="https://i.mycdn.me/i?r=AyH4iRPQ2q0otWIFepML2LxRowtfnOHXYS1GSuzl8TFSZQ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60" y="1859613"/>
            <a:ext cx="2632349" cy="214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?r=AyH4iRPQ2q0otWIFepML2LxR3bSy3dV4WOIyBUgD-hyQY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613"/>
            <a:ext cx="2632349" cy="214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30" y="1859612"/>
            <a:ext cx="2632349" cy="2145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29" y="4150197"/>
            <a:ext cx="2632349" cy="2456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60" y="4161229"/>
            <a:ext cx="2632349" cy="2456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172262"/>
            <a:ext cx="2708103" cy="2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ЗОЖ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75DBB4-0179-49D1-B141-C414CB92EF9F}"/>
              </a:ext>
            </a:extLst>
          </p:cNvPr>
          <p:cNvSpPr/>
          <p:nvPr/>
        </p:nvSpPr>
        <p:spPr>
          <a:xfrm>
            <a:off x="395536" y="1052736"/>
            <a:ext cx="828092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Спортивные развлечения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теле-здоровый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51994"/>
            <a:ext cx="2952328" cy="20676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30" y="1974216"/>
            <a:ext cx="2880319" cy="2045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37112"/>
            <a:ext cx="2952328" cy="2016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22136" b="11731"/>
          <a:stretch/>
        </p:blipFill>
        <p:spPr>
          <a:xfrm>
            <a:off x="4911330" y="4437112"/>
            <a:ext cx="2854671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ЗОЖ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75DBB4-0179-49D1-B141-C414CB92EF9F}"/>
              </a:ext>
            </a:extLst>
          </p:cNvPr>
          <p:cNvSpPr/>
          <p:nvPr/>
        </p:nvSpPr>
        <p:spPr>
          <a:xfrm>
            <a:off x="1043608" y="1052736"/>
            <a:ext cx="6768753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Неделя здоровья в детском саду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8" y="1903023"/>
            <a:ext cx="2770534" cy="223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9" y="4239325"/>
            <a:ext cx="2770534" cy="230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SC058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608" y="4239325"/>
            <a:ext cx="2758287" cy="229022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71" y="1903022"/>
            <a:ext cx="2794801" cy="2238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08" y="1930442"/>
            <a:ext cx="2758287" cy="2210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58" y="4243703"/>
            <a:ext cx="2744225" cy="22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 ЗОЖ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75DBB4-0179-49D1-B141-C414CB92EF9F}"/>
              </a:ext>
            </a:extLst>
          </p:cNvPr>
          <p:cNvSpPr/>
          <p:nvPr/>
        </p:nvSpPr>
        <p:spPr>
          <a:xfrm>
            <a:off x="1043608" y="1052736"/>
            <a:ext cx="6768753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Неделя здоровья в детском саду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mycdn.me/i?r=AyH4iRPQ2q0otWIFepML2LxR7PYd-QyBphS_si-l-62k9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1292"/>
            <a:ext cx="2789018" cy="209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?r=AyH4iRPQ2q0otWIFepML2LxRYNmG2H7xpp-rlQdlQTohk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1359"/>
            <a:ext cx="2788929" cy="20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?r=AyH4iRPQ2q0otWIFepML2LxR8lRU_XvUikkR0OlY5hv44w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03" y="1829842"/>
            <a:ext cx="2664385" cy="21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mycdn.me/i?r=AyH4iRPQ2q0otWIFepML2LxRJ6SlC4E5nkFTKX78okefx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17556"/>
            <a:ext cx="3077050" cy="23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.mycdn.me/i?r=AyH4iRPQ2q0otWIFepML2LxRnWS8UJQlzYpLiv7mZYjKaQ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70" y="4206104"/>
            <a:ext cx="3092318" cy="23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238300"/>
              </p:ext>
            </p:extLst>
          </p:nvPr>
        </p:nvGraphicFramePr>
        <p:xfrm>
          <a:off x="683568" y="188640"/>
          <a:ext cx="7992888" cy="6217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41969992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4153091742"/>
                    </a:ext>
                  </a:extLst>
                </a:gridCol>
              </a:tblGrid>
              <a:tr h="646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 формы работы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extLst>
                  <a:ext uri="{0D108BD9-81ED-4DB2-BD59-A6C34878D82A}">
                    <a16:rowId xmlns:a16="http://schemas.microsoft.com/office/drawing/2014/main" val="1037984252"/>
                  </a:ext>
                </a:extLst>
              </a:tr>
              <a:tr h="346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родителей. Собеседования. Наблюдение.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результатов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исследования.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extLst>
                  <a:ext uri="{0D108BD9-81ED-4DB2-BD59-A6C34878D82A}">
                    <a16:rowId xmlns:a16="http://schemas.microsoft.com/office/drawing/2014/main" val="3827487173"/>
                  </a:ext>
                </a:extLst>
              </a:tr>
              <a:tr h="14957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«Растим вместе здорового ребенка»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«Правильное питание дошкольников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Наглядная агитация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(оформление для родителей стендов, папок-передвижек,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санбюллетеней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памяток, газеты «Растем здоровыми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Родительские собрания «Растим детей здоровыми, крепкими, жизнерадостными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extLst>
                  <a:ext uri="{0D108BD9-81ED-4DB2-BD59-A6C34878D82A}">
                    <a16:rowId xmlns:a16="http://schemas.microsoft.com/office/drawing/2014/main" val="499014089"/>
                  </a:ext>
                </a:extLst>
              </a:tr>
              <a:tr h="1230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совместно с педагогами выставки детской литературы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стране Здоровья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«Спортивный досуг семьи. Движения и игры на прогулке»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«Режим и его значение в жизни ребенка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Здоровья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8" marR="14358" marT="0" marB="0"/>
                </a:tc>
                <a:extLst>
                  <a:ext uri="{0D108BD9-81ED-4DB2-BD59-A6C34878D82A}">
                    <a16:rowId xmlns:a16="http://schemas.microsoft.com/office/drawing/2014/main" val="139977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9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16A77B5F-C92A-4877-ACCF-9A66BEB7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60648"/>
            <a:ext cx="8496944" cy="6597352"/>
          </a:xfrm>
        </p:spPr>
        <p:txBody>
          <a:bodyPr>
            <a:normAutofit fontScale="90000"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7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оптимизации здоровья и физического развития детей в условиях дошкольных образовательных учреждений в современных социально-экономических  условиях развития общества такова, что серьёзным вопросом является неудовлетворительное состояние здоровья и физического развития значительной части детей дошкольного возраста.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ДОУ становится эффективным средством сохранения и укрепления здоровья детей.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мире всестороннее развитие детей невозможно без использования современных образовательных технологий.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достижения новых образовательных результатов в работе с детьми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используем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технологии.</a:t>
            </a:r>
            <a:r>
              <a:rPr lang="ru-RU" sz="2700" b="1" i="1" dirty="0">
                <a:latin typeface="+mn-lt"/>
              </a:rPr>
              <a:t/>
            </a:r>
            <a:br>
              <a:rPr lang="ru-RU" sz="2700" b="1" i="1" dirty="0">
                <a:latin typeface="+mn-lt"/>
              </a:rPr>
            </a:br>
            <a:r>
              <a:rPr lang="ru-RU" sz="1600" b="1" i="1" dirty="0">
                <a:latin typeface="+mn-lt"/>
              </a:rPr>
              <a:t/>
            </a:r>
            <a:br>
              <a:rPr lang="ru-RU" sz="1600" b="1" i="1" dirty="0">
                <a:latin typeface="+mn-lt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52236"/>
              </p:ext>
            </p:extLst>
          </p:nvPr>
        </p:nvGraphicFramePr>
        <p:xfrm>
          <a:off x="971600" y="404664"/>
          <a:ext cx="7632848" cy="6217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928297">
                  <a:extLst>
                    <a:ext uri="{9D8B030D-6E8A-4147-A177-3AD203B41FA5}">
                      <a16:colId xmlns:a16="http://schemas.microsoft.com/office/drawing/2014/main" val="1738344996"/>
                    </a:ext>
                  </a:extLst>
                </a:gridCol>
                <a:gridCol w="5704551">
                  <a:extLst>
                    <a:ext uri="{9D8B030D-6E8A-4147-A177-3AD203B41FA5}">
                      <a16:colId xmlns:a16="http://schemas.microsoft.com/office/drawing/2014/main" val="1742641293"/>
                    </a:ext>
                  </a:extLst>
                </a:gridCol>
              </a:tblGrid>
              <a:tr h="15235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2" marR="231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совместно с педагогами выставки детской литературы «В стране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«Спортивный досуг семьи. Движения и игры на прогулке»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«Режим и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в жизни ребенка»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Здоровья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132" marR="23132" marT="0" marB="0"/>
                </a:tc>
                <a:extLst>
                  <a:ext uri="{0D108BD9-81ED-4DB2-BD59-A6C34878D82A}">
                    <a16:rowId xmlns:a16="http://schemas.microsoft.com/office/drawing/2014/main" val="3143299279"/>
                  </a:ext>
                </a:extLst>
              </a:tr>
              <a:tr h="3300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132" marR="231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Родительская конференция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«Физкультура и здоровье ребенка»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-Показ физкультурного занятия в нетрадиционной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-Результаты диагностики навыков и умений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Утренняя гимнастика – одно из средств оздоровления и профилактики болезней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-Делимся опытом семейного воспитания «Наша спортивная семья» (родители)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-«Уголок для занятий физкультурой дома» (рекомендации воспитателя по ФИЗО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-Выставка методической литературы о физкультуре, спорте 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132" marR="23132" marT="0" marB="0"/>
                </a:tc>
                <a:extLst>
                  <a:ext uri="{0D108BD9-81ED-4DB2-BD59-A6C34878D82A}">
                    <a16:rowId xmlns:a16="http://schemas.microsoft.com/office/drawing/2014/main" val="34119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37844"/>
              </p:ext>
            </p:extLst>
          </p:nvPr>
        </p:nvGraphicFramePr>
        <p:xfrm>
          <a:off x="1475656" y="188640"/>
          <a:ext cx="6912768" cy="612502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20402">
                  <a:extLst>
                    <a:ext uri="{9D8B030D-6E8A-4147-A177-3AD203B41FA5}">
                      <a16:colId xmlns:a16="http://schemas.microsoft.com/office/drawing/2014/main" val="2294188941"/>
                    </a:ext>
                  </a:extLst>
                </a:gridCol>
                <a:gridCol w="5392366">
                  <a:extLst>
                    <a:ext uri="{9D8B030D-6E8A-4147-A177-3AD203B41FA5}">
                      <a16:colId xmlns:a16="http://schemas.microsoft.com/office/drawing/2014/main" val="1977833392"/>
                    </a:ext>
                  </a:extLst>
                </a:gridCol>
              </a:tblGrid>
              <a:tr h="1231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Нетрадиционные родительские </a:t>
                      </a:r>
                      <a:r>
                        <a:rPr lang="ru-RU" sz="1600" b="0" u="sng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форме КВН, викторин и т.д.) «Растим детей здоровыми, крепкими, жизнерадостными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extLst>
                  <a:ext uri="{0D108BD9-81ED-4DB2-BD59-A6C34878D82A}">
                    <a16:rowId xmlns:a16="http://schemas.microsoft.com/office/drawing/2014/main" val="2137846002"/>
                  </a:ext>
                </a:extLst>
              </a:tr>
              <a:tr h="1409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«Влияние психологического климата семьи  на здоровье ребенка»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спортивных соревнованиях «Мы мороза не боимся»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extLst>
                  <a:ext uri="{0D108BD9-81ED-4DB2-BD59-A6C34878D82A}">
                    <a16:rowId xmlns:a16="http://schemas.microsoft.com/office/drawing/2014/main" val="3665193959"/>
                  </a:ext>
                </a:extLst>
              </a:tr>
              <a:tr h="18423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</a:t>
                      </a: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Встреча-дискуссия «Здоровье без лекарств»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-Как природа нам помогает быть здоровыми»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-Музыкотерапия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Фитогостиная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extLst>
                  <a:ext uri="{0D108BD9-81ED-4DB2-BD59-A6C34878D82A}">
                    <a16:rowId xmlns:a16="http://schemas.microsoft.com/office/drawing/2014/main" val="476142200"/>
                  </a:ext>
                </a:extLst>
              </a:tr>
              <a:tr h="1588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Обмен </a:t>
                      </a: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опытом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«Вкусно, полезно, доступно» (блюда полезные для здоровья).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 с педагогами и детьми к выставке газет «К здоровью вместе с мамой и папой»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59" marR="27759" marT="0" marB="0"/>
                </a:tc>
                <a:extLst>
                  <a:ext uri="{0D108BD9-81ED-4DB2-BD59-A6C34878D82A}">
                    <a16:rowId xmlns:a16="http://schemas.microsoft.com/office/drawing/2014/main" val="217012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3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mTEmgi3bpY6iHR8krpznx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80" y="1012799"/>
            <a:ext cx="35606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yH4iRPQ2q0otWIFepML2LxRtxPHgP2JELjBQrCbkDzzH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83" y="3933054"/>
            <a:ext cx="3960439" cy="26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mycdn.me/i?r=AyH4iRPQ2q0otWIFepML2LxRPQkQrvEiDEPDbuxUU8VFw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65" y="1004100"/>
            <a:ext cx="3957757" cy="274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.mycdn.me/i?r=AyH4iRPQ2q0otWIFepML2LxRgRXA1le_heKjobED_PoNz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6" y="3933054"/>
            <a:ext cx="3589498" cy="26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i.mycdn.me/i?r=AyH4iRPQ2q0otWIFepML2LxRIObQJeSKVCnsXLelcRtJh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85" y="1405540"/>
            <a:ext cx="3096344" cy="23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1295985" y="4135388"/>
            <a:ext cx="3093527" cy="2322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37235"/>
            <a:ext cx="3296126" cy="50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.mycdn.me/i?r=AyH4iRPQ2q0otWIFepML2LxRkwZRnOOz7sjzSv20uU53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74441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mycdn.me/i?r=AyH4iRPQ2q0otWIFepML2LxRdOeX_tGoZiDWsL41Gc45X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8132"/>
            <a:ext cx="3707903" cy="24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mycdn.me/i?r=AyH4iRPQ2q0otWIFepML2LxRIw9BGkVGBaXQzOh2h9qqJ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8132"/>
            <a:ext cx="3600400" cy="24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.mycdn.me/i?r=AyH4iRPQ2q0otWIFepML2LxRviOM7-uA9KmNclYOBwbi0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01" y="3789040"/>
            <a:ext cx="361040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i.mycdn.me/i?r=AyH4iRPQ2q0otWIFepML2LxRAU3-sGgokc4RACTEs5tOF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7" y="3933056"/>
            <a:ext cx="3668667" cy="27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i.mycdn.me/i?r=AyH4iRPQ2q0otWIFepML2LxRo8T5oQ6suSEnGqvDzz4wu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8" y="1052736"/>
            <a:ext cx="3672746" cy="27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.mycdn.me/i?r=AyH4iRPQ2q0otWIFepML2LxRCZP_GFTD0ypJrRXJqJxPDQ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744416" cy="27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.mycdn.me/i?r=AyH4iRPQ2q0otWIFepML2LxR88ThSawYrUjfUD6QhqCtj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39" y="3933056"/>
            <a:ext cx="3727493" cy="27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1043608" y="219556"/>
            <a:ext cx="6768753" cy="548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D:\Фото\Работа\8 марта 2014г\IMG_0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4436"/>
            <a:ext cx="3275261" cy="248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Детский сад 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21720"/>
            <a:ext cx="2655887" cy="234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5" y="4121719"/>
            <a:ext cx="2898715" cy="23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32915"/>
            <a:ext cx="2520280" cy="231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4436"/>
            <a:ext cx="3315191" cy="24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83A9F50B-561F-4BD4-AAEC-CDB7ACD924C5}"/>
              </a:ext>
            </a:extLst>
          </p:cNvPr>
          <p:cNvSpPr/>
          <p:nvPr/>
        </p:nvSpPr>
        <p:spPr>
          <a:xfrm>
            <a:off x="165249" y="163929"/>
            <a:ext cx="7092280" cy="10113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 сохранения и стимулирования здоровья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EAB6A1-980B-464B-BF0C-ACD711B4D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4174" y="3480022"/>
            <a:ext cx="2269019" cy="2086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IMG-20170406-WA0025.jpg">
            <a:extLst>
              <a:ext uri="{FF2B5EF4-FFF2-40B4-BE49-F238E27FC236}">
                <a16:creationId xmlns:a16="http://schemas.microsoft.com/office/drawing/2014/main" id="{92A27845-BB4A-454D-8B64-0F9DC03327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8907" y="1487584"/>
            <a:ext cx="1823879" cy="1576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C7BB8C-D57F-4F93-B5A0-490EE3E67E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9" y="4165166"/>
            <a:ext cx="2599125" cy="1462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5B436A-5282-46FE-ACE4-4DAD26B07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94" y="5162829"/>
            <a:ext cx="2722209" cy="1531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163091-1FB9-4537-84ED-799DE8DB5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5876" y="428859"/>
            <a:ext cx="2170642" cy="1640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5E61E7-8BDE-4C5F-A718-1E182700B9E6}"/>
              </a:ext>
            </a:extLst>
          </p:cNvPr>
          <p:cNvSpPr/>
          <p:nvPr/>
        </p:nvSpPr>
        <p:spPr>
          <a:xfrm>
            <a:off x="3194653" y="4430362"/>
            <a:ext cx="2754693" cy="606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18EF6C-F7EA-4054-A716-4C4C51AAFB0E}"/>
              </a:ext>
            </a:extLst>
          </p:cNvPr>
          <p:cNvSpPr/>
          <p:nvPr/>
        </p:nvSpPr>
        <p:spPr>
          <a:xfrm>
            <a:off x="128729" y="5843994"/>
            <a:ext cx="2714813" cy="704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C2F520-13EE-428E-926A-430BA829C58E}"/>
              </a:ext>
            </a:extLst>
          </p:cNvPr>
          <p:cNvSpPr/>
          <p:nvPr/>
        </p:nvSpPr>
        <p:spPr>
          <a:xfrm>
            <a:off x="6444209" y="5842997"/>
            <a:ext cx="2584104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на свежем воздухе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E4E3F5-3224-4668-A9B8-56348B723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316" y="1509704"/>
            <a:ext cx="1785267" cy="1359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BA2D4B9-9289-4258-B40A-C46B0251D1B5}"/>
              </a:ext>
            </a:extLst>
          </p:cNvPr>
          <p:cNvSpPr/>
          <p:nvPr/>
        </p:nvSpPr>
        <p:spPr>
          <a:xfrm>
            <a:off x="395536" y="3330448"/>
            <a:ext cx="4968552" cy="70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по сезонам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3A6C71F-76E5-4E5C-AB20-FE04E994EB74}"/>
              </a:ext>
            </a:extLst>
          </p:cNvPr>
          <p:cNvSpPr/>
          <p:nvPr/>
        </p:nvSpPr>
        <p:spPr>
          <a:xfrm>
            <a:off x="5364089" y="2487041"/>
            <a:ext cx="3655862" cy="631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99B42FFA-846D-4BED-8F0D-5D9B899A502B}"/>
              </a:ext>
            </a:extLst>
          </p:cNvPr>
          <p:cNvSpPr/>
          <p:nvPr/>
        </p:nvSpPr>
        <p:spPr>
          <a:xfrm>
            <a:off x="1514642" y="0"/>
            <a:ext cx="5055325" cy="7647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C6A03D-AAEF-48C8-86A9-BD50E4C8F37F}"/>
              </a:ext>
            </a:extLst>
          </p:cNvPr>
          <p:cNvSpPr/>
          <p:nvPr/>
        </p:nvSpPr>
        <p:spPr>
          <a:xfrm>
            <a:off x="2908063" y="1838631"/>
            <a:ext cx="1836124" cy="5692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 «Самолёты»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5C7FC5-5D29-44D3-BEE0-9ED0471884CC}"/>
              </a:ext>
            </a:extLst>
          </p:cNvPr>
          <p:cNvSpPr/>
          <p:nvPr/>
        </p:nvSpPr>
        <p:spPr>
          <a:xfrm>
            <a:off x="2694932" y="889647"/>
            <a:ext cx="2556364" cy="78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«Стрекоза»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B7E9B1-1C33-46C4-BF3A-BCE6323CB262}"/>
              </a:ext>
            </a:extLst>
          </p:cNvPr>
          <p:cNvSpPr/>
          <p:nvPr/>
        </p:nvSpPr>
        <p:spPr>
          <a:xfrm>
            <a:off x="7132953" y="2312482"/>
            <a:ext cx="2002330" cy="839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«Сова»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4D80B2-1882-44D5-B871-1EF72BD21090}"/>
              </a:ext>
            </a:extLst>
          </p:cNvPr>
          <p:cNvSpPr/>
          <p:nvPr/>
        </p:nvSpPr>
        <p:spPr>
          <a:xfrm>
            <a:off x="4646369" y="2304579"/>
            <a:ext cx="2270300" cy="769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«Часы»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C38B02-2AAA-4CCB-A85A-1CE286DA93A0}"/>
              </a:ext>
            </a:extLst>
          </p:cNvPr>
          <p:cNvSpPr/>
          <p:nvPr/>
        </p:nvSpPr>
        <p:spPr>
          <a:xfrm>
            <a:off x="6948263" y="5946030"/>
            <a:ext cx="2196501" cy="699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«Жук»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E90E39-16EC-4982-8C34-08DE0A1210D5}"/>
              </a:ext>
            </a:extLst>
          </p:cNvPr>
          <p:cNvSpPr/>
          <p:nvPr/>
        </p:nvSpPr>
        <p:spPr>
          <a:xfrm>
            <a:off x="4867623" y="6381001"/>
            <a:ext cx="2161965" cy="459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«Капля»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30D603-1A71-4B49-BAB4-F1A854345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29" y="657479"/>
            <a:ext cx="2815990" cy="1433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974DFC-946B-4D2B-A998-9A0304667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439" y="4460838"/>
            <a:ext cx="1895714" cy="174498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14D9F5-6D6D-48D0-87F6-69225AC94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7529" y="925332"/>
            <a:ext cx="1726838" cy="14055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74CDD2-256D-40BB-B7D6-F33D327F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7025" y="3468124"/>
            <a:ext cx="2259477" cy="1470935"/>
          </a:xfrm>
          <a:prstGeom prst="snip2DiagRect">
            <a:avLst>
              <a:gd name="adj1" fmla="val 2368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314A71-6293-41C8-A0AF-1C2FC560ED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0727" y="357997"/>
            <a:ext cx="2065076" cy="1606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1954412-184D-4CE9-8DC7-25E700ABC7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690" y="3403200"/>
            <a:ext cx="2734134" cy="215189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5" y="2550182"/>
            <a:ext cx="2761967" cy="2394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57" y="3073853"/>
            <a:ext cx="2580678" cy="19391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" y="666028"/>
            <a:ext cx="1828800" cy="15114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" y="4807491"/>
            <a:ext cx="2599549" cy="1949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88" y="4866130"/>
            <a:ext cx="2326314" cy="17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80B45B-295A-4EDD-B3ED-CD28B4BE3777}"/>
              </a:ext>
            </a:extLst>
          </p:cNvPr>
          <p:cNvSpPr/>
          <p:nvPr/>
        </p:nvSpPr>
        <p:spPr>
          <a:xfrm>
            <a:off x="899593" y="7298"/>
            <a:ext cx="6416984" cy="817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Коррекционные </a:t>
            </a: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E36333-8094-43C6-AA70-6163A54B3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40" y="3513282"/>
            <a:ext cx="2153947" cy="2440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F76B66-7EB8-4DA7-BDA2-7F084B97C533}"/>
              </a:ext>
            </a:extLst>
          </p:cNvPr>
          <p:cNvSpPr/>
          <p:nvPr/>
        </p:nvSpPr>
        <p:spPr>
          <a:xfrm>
            <a:off x="7132135" y="6197398"/>
            <a:ext cx="1891827" cy="652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 (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муз. руководитель – воспитатель)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14DBE5-F052-43B3-B4A8-6484CCECBE2E}"/>
              </a:ext>
            </a:extLst>
          </p:cNvPr>
          <p:cNvSpPr/>
          <p:nvPr/>
        </p:nvSpPr>
        <p:spPr>
          <a:xfrm>
            <a:off x="3842585" y="692696"/>
            <a:ext cx="2229113" cy="815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(инструктор по физ. культуре – воспитатель)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A876C4-5975-4D06-8B50-DB20AC050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61" y="1551043"/>
            <a:ext cx="2663837" cy="1498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B0245F-CF3A-40F9-B524-E19E0F3BB8A4}"/>
              </a:ext>
            </a:extLst>
          </p:cNvPr>
          <p:cNvSpPr/>
          <p:nvPr/>
        </p:nvSpPr>
        <p:spPr>
          <a:xfrm>
            <a:off x="123141" y="2646360"/>
            <a:ext cx="2849995" cy="6465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Улыбкотерапия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9E2D8F-61E6-480E-AD4B-0EA40F4F4B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0674" y="1553556"/>
            <a:ext cx="1760446" cy="1947513"/>
          </a:xfrm>
          <a:prstGeom prst="snip2DiagRect">
            <a:avLst>
              <a:gd name="adj1" fmla="val 38728"/>
              <a:gd name="adj2" fmla="val 3601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3CE3BD-695F-4F6D-93D2-395771E8BA96}"/>
              </a:ext>
            </a:extLst>
          </p:cNvPr>
          <p:cNvSpPr/>
          <p:nvPr/>
        </p:nvSpPr>
        <p:spPr>
          <a:xfrm>
            <a:off x="2455102" y="3433618"/>
            <a:ext cx="1905518" cy="761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Пескотерапия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(педагог-психолог – воспитатель)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259C8C-8565-46A7-85A4-87BB66C3F940}"/>
              </a:ext>
            </a:extLst>
          </p:cNvPr>
          <p:cNvSpPr/>
          <p:nvPr/>
        </p:nvSpPr>
        <p:spPr>
          <a:xfrm>
            <a:off x="64746" y="5852428"/>
            <a:ext cx="2128382" cy="787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Сказкотерапия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sz="1400" b="1" dirty="0">
                <a:solidFill>
                  <a:schemeClr val="tx1"/>
                </a:solidFill>
              </a:rPr>
              <a:t>педагог-психолог – воспитатель</a:t>
            </a:r>
            <a:r>
              <a:rPr lang="ru-RU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E0E49F-48E9-4AAE-939C-14CD29FF2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1" y="902488"/>
            <a:ext cx="2849995" cy="1603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05F892-FB27-4947-A203-EEF358B2E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72" y="3648876"/>
            <a:ext cx="2177971" cy="18475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6C55E2-A97E-45D4-8AF4-EE4AD196C0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5296" y="4686758"/>
            <a:ext cx="2328704" cy="1881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DEE3D2-D2EA-4271-A804-463AB3F5B3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1580" y="4291305"/>
            <a:ext cx="2034276" cy="17042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117B61-7016-4464-9186-06598614C47D}"/>
              </a:ext>
            </a:extLst>
          </p:cNvPr>
          <p:cNvSpPr/>
          <p:nvPr/>
        </p:nvSpPr>
        <p:spPr>
          <a:xfrm>
            <a:off x="6781387" y="3345196"/>
            <a:ext cx="2239473" cy="6465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</a:t>
            </a:r>
            <a:r>
              <a:rPr lang="ru-RU" b="1" dirty="0">
                <a:solidFill>
                  <a:schemeClr val="tx1"/>
                </a:solidFill>
              </a:rPr>
              <a:t> тишины </a:t>
            </a:r>
            <a:r>
              <a:rPr lang="ru-RU" sz="1400" b="1" dirty="0">
                <a:solidFill>
                  <a:schemeClr val="tx1"/>
                </a:solidFill>
              </a:rPr>
              <a:t>(воспитатель)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F55635-40FF-433A-A5D0-A5118A1DE0BA}"/>
              </a:ext>
            </a:extLst>
          </p:cNvPr>
          <p:cNvSpPr/>
          <p:nvPr/>
        </p:nvSpPr>
        <p:spPr>
          <a:xfrm>
            <a:off x="6938121" y="548680"/>
            <a:ext cx="2001791" cy="913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(учитель-логопед – воспитатель)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FD3F43-0922-4DBB-ACFC-CB4EF47F44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13" y="1679780"/>
            <a:ext cx="2090567" cy="1537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C3161A-6DF2-49E7-AF93-7FA6ADDC3C3E}"/>
              </a:ext>
            </a:extLst>
          </p:cNvPr>
          <p:cNvSpPr/>
          <p:nvPr/>
        </p:nvSpPr>
        <p:spPr>
          <a:xfrm>
            <a:off x="4360621" y="6029420"/>
            <a:ext cx="2771514" cy="7622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Коммуникативные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1600" b="1" dirty="0">
                <a:solidFill>
                  <a:schemeClr val="tx1"/>
                </a:solidFill>
              </a:rPr>
              <a:t> «Познаю себя» </a:t>
            </a:r>
            <a:r>
              <a:rPr lang="ru-RU" sz="1100" b="1" dirty="0">
                <a:solidFill>
                  <a:schemeClr val="tx1"/>
                </a:solidFill>
              </a:rPr>
              <a:t>(педагог-психолог – воспитатель)</a:t>
            </a:r>
          </a:p>
        </p:txBody>
      </p:sp>
    </p:spTree>
    <p:extLst>
      <p:ext uri="{BB962C8B-B14F-4D97-AF65-F5344CB8AC3E}">
        <p14:creationId xmlns:p14="http://schemas.microsoft.com/office/powerpoint/2010/main" val="15457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936104"/>
          </a:xfrm>
        </p:spPr>
        <p:txBody>
          <a:bodyPr>
            <a:noAutofit/>
          </a:bodyPr>
          <a:lstStyle/>
          <a:p>
            <a:pPr lvl="0" algn="ctr"/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</a:t>
            </a:r>
            <a:r>
              <a:rPr lang="ru-RU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образовательного учреждения по физическому </a:t>
            </a:r>
            <a:r>
              <a:rPr lang="ru-RU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417638"/>
            <a:ext cx="8229600" cy="527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Федеральный закон от 29.12. 2012 г № 273 – ФЗ «Об образовании в Российской Федерации»</a:t>
            </a:r>
          </a:p>
          <a:p>
            <a:pPr marL="342900" lvl="0" indent="-342900" fontAlgn="auto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Приказ Министерства образования и науки Российской федерации от 17.10.2013 № 1155 «Об утверждении Федерального государственного образовательного стандарта дошкольного образования </a:t>
            </a: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2.4.3648-20 "Санитарно-эпидемиологические требования к организациям воспитания и обучения, отдыха и оздоровления детей и молодежи" </a:t>
            </a:r>
            <a:endParaRPr lang="ru-RU" sz="2400" dirty="0" smtClean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ea typeface="Segoe UI Symbol" pitchFamily="34" charset="0"/>
              <a:cs typeface="Times New Roman" panose="02020603050405020304" pitchFamily="18" charset="0"/>
            </a:endParaRP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Концепция </a:t>
            </a: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дошкольного воспитания от 16.06.1989г.</a:t>
            </a: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Конвенция о правах </a:t>
            </a:r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ребенка</a:t>
            </a:r>
            <a:endParaRPr lang="ru-RU" sz="2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ea typeface="Segoe UI Symbol" pitchFamily="34" charset="0"/>
              <a:cs typeface="Times New Roman" panose="02020603050405020304" pitchFamily="18" charset="0"/>
            </a:endParaRP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Конституция РФ, ст.38, 41, 42, 43.</a:t>
            </a: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Инструктивно-методическое письмо МО РФ «О гигиенических требованиях к максимальной нагрузке на детей дошкольного возраста в организованных формах обучения» № 65/23-16 от 14 марта 2000г.</a:t>
            </a:r>
          </a:p>
          <a:p>
            <a:pPr marL="388620" lvl="0" indent="-34290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Устав образовательного </a:t>
            </a:r>
            <a:r>
              <a:rPr lang="ru-RU" sz="200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egoe UI Symbol" pitchFamily="34" charset="0"/>
                <a:cs typeface="Times New Roman" panose="02020603050405020304" pitchFamily="18" charset="0"/>
              </a:rPr>
              <a:t>учреждения</a:t>
            </a:r>
            <a:endParaRPr lang="ru-RU" sz="20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ea typeface="Segoe UI Symbol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36912"/>
            <a:ext cx="6169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84249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и представить накопленный опыт по охране и укреплению  здоровья  детей с использованием современных технологий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реализацию  комплексного подхода на основе выстраивания алгоритмов деятельности всех субъектов образовательного процесса ДОУ.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90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1592" y="2694969"/>
            <a:ext cx="655272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79705" algn="l"/>
              </a:tabLst>
            </a:pP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3938" y="4509120"/>
            <a:ext cx="640871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8339" y="823645"/>
            <a:ext cx="6565981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0"/>
            <a:ext cx="8352928" cy="783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125"/>
              </a:spcBef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мастер-класса с опытом работы по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применению </a:t>
            </a:r>
            <a:r>
              <a:rPr lang="ru-RU" sz="24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технологий в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ДОУ;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ts val="1125"/>
              </a:spcBef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Оптимизировать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оздоровительной работы в ДОУ, за счет внедрения современных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технологий в образовательный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процесс;</a:t>
            </a:r>
          </a:p>
          <a:p>
            <a:pPr marL="342900" indent="-342900">
              <a:spcBef>
                <a:spcPts val="1125"/>
              </a:spcBef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Спроектировать  модель сотруд­ничества детского сада и семьи по формированию осознанного, творческого, бережного отношения к здоровью детей с целью повышения его уровня;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ts val="1125"/>
              </a:spcBef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учреждения с социальными партнерами с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повышения интереса к спорту и здоровому образу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052736"/>
            <a:ext cx="748883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дошкольном образовании</a:t>
            </a: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это технологии, направленные на решение приоритетной задачи современного дошкольного образования – задачи сохранения, поддержания и обогащения здоровья субъектов педагогического процесса в детском саду: детей, педагогов и родителей;</a:t>
            </a:r>
          </a:p>
          <a:p>
            <a:pPr algn="just">
              <a:defRPr/>
            </a:pP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 </a:t>
            </a:r>
          </a:p>
          <a:p>
            <a:pPr algn="just"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43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51180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дошкольном образовании </a:t>
            </a:r>
          </a:p>
          <a:p>
            <a:pPr>
              <a:defRPr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применительно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ребенку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высокого уровня реального здоровья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и воспитание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культуры, как совокупности осознанного отношения ребенка к здоровью и жизни человека, знаний о здоровье и умений оберегать, поддерживать и сохранять его,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компетентности, позволяющей дошкольнику самостоятельно и эффективно решать задачи здорового образа жизни и безопасного поведения, задачи, связанные с оказанием элементарной медицинской, психологической самопомощи и помощи.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8478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образовании: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применительно к взрослым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содействие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здоровья, в том числе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здоровья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 и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7520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532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внедрения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включают: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исходного состояния здоровья, физического развития и физической подготовленности дошкольников, 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умений и навыков, а также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ДОУ;              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пространства в ДОУ;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контактов с социальными партнёрами ДОУ по вопросам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педагогами ДОУ методик и приёмов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и взрослых ДОУ;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разнообразных форм работы по сохранению и укреплению здоровья для разных категорий детей и взрослых.</a:t>
            </a:r>
          </a:p>
        </p:txBody>
      </p:sp>
    </p:spTree>
    <p:extLst>
      <p:ext uri="{BB962C8B-B14F-4D97-AF65-F5344CB8AC3E}">
        <p14:creationId xmlns:p14="http://schemas.microsoft.com/office/powerpoint/2010/main" val="31788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1674</TotalTime>
  <Words>934</Words>
  <Application>Microsoft Office PowerPoint</Application>
  <PresentationFormat>Экран (4:3)</PresentationFormat>
  <Paragraphs>164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Century Gothic</vt:lpstr>
      <vt:lpstr>Segoe UI Symbol</vt:lpstr>
      <vt:lpstr>Symbol</vt:lpstr>
      <vt:lpstr>Times New Roman</vt:lpstr>
      <vt:lpstr>Wingdings 3</vt:lpstr>
      <vt:lpstr>Легкий дым</vt:lpstr>
      <vt:lpstr>Презентация PowerPoint</vt:lpstr>
      <vt:lpstr>                                                               Актуальность        Проблема оптимизации здоровья и физического развития детей в условиях дошкольных образовательных учреждений в современных социально-экономических  условиях развития общества такова, что серьёзным вопросом является неудовлетворительное состояние здоровья и физического развития значительной части детей дошкольного возраста.      Реализация здоровьесберегающих технологий в ДОУ становится эффективным средством сохранения и укрепления здоровья детей.       В современном мире всестороннее развитие детей невозможно без использования современных образовательных технологий.      С целью достижения новых образовательных результатов в работе с детьми  мы используем здоровьесберегающие технологии.   </vt:lpstr>
      <vt:lpstr>Нормативно-правовая база здоровьесберегающей деятельности образовательного учреждения по физическому воспитанию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Трубникова Ева</dc:creator>
  <cp:lastModifiedBy>Acer</cp:lastModifiedBy>
  <cp:revision>171</cp:revision>
  <dcterms:created xsi:type="dcterms:W3CDTF">2018-03-09T15:43:09Z</dcterms:created>
  <dcterms:modified xsi:type="dcterms:W3CDTF">2023-12-18T16:08:39Z</dcterms:modified>
</cp:coreProperties>
</file>